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75" r:id="rId4"/>
    <p:sldId id="276" r:id="rId5"/>
    <p:sldId id="277" r:id="rId6"/>
    <p:sldId id="261" r:id="rId7"/>
    <p:sldId id="262" r:id="rId8"/>
    <p:sldId id="263" r:id="rId9"/>
    <p:sldId id="264" r:id="rId10"/>
    <p:sldId id="265" r:id="rId11"/>
    <p:sldId id="280" r:id="rId12"/>
    <p:sldId id="267" r:id="rId13"/>
    <p:sldId id="268" r:id="rId14"/>
    <p:sldId id="269" r:id="rId15"/>
    <p:sldId id="270" r:id="rId16"/>
    <p:sldId id="278" r:id="rId17"/>
    <p:sldId id="272" r:id="rId18"/>
    <p:sldId id="273" r:id="rId19"/>
    <p:sldId id="274" r:id="rId20"/>
  </p:sldIdLst>
  <p:sldSz cx="9144000" cy="5143500" type="screen16x9"/>
  <p:notesSz cx="6858000" cy="9144000"/>
  <p:embeddedFontLst>
    <p:embeddedFont>
      <p:font typeface="Roboto" panose="02000000000000000000"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uB7RnybtrTHFHwLCjeNtlHPn/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7a05e24bb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17a05e24bbb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0950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7aa07792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7aa077928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daff4691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4daff4691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0199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7697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79988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8131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7a05e24bb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7a05e24bb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7a05e24bb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7a05e24bb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7"/>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7"/>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17"/>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18"/>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8"/>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8"/>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18"/>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1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5"/>
        <p:cNvGrpSpPr/>
        <p:nvPr/>
      </p:nvGrpSpPr>
      <p:grpSpPr>
        <a:xfrm>
          <a:off x="0" y="0"/>
          <a:ext cx="0" cy="0"/>
          <a:chOff x="0" y="0"/>
          <a:chExt cx="0" cy="0"/>
        </a:xfrm>
      </p:grpSpPr>
      <p:sp>
        <p:nvSpPr>
          <p:cNvPr id="26" name="Google Shape;26;p2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6" name="Google Shape;36;p2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p23"/>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1" name="Google Shape;41;p2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2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4"/>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4"/>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7" name="Google Shape;47;p2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25"/>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5"/>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5"/>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2" name="Google Shape;52;p25"/>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53" name="Google Shape;53;p2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26"/>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6"/>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6"/>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8" name="Google Shape;58;p2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9"/>
        <p:cNvGrpSpPr/>
        <p:nvPr/>
      </p:nvGrpSpPr>
      <p:grpSpPr>
        <a:xfrm>
          <a:off x="0" y="0"/>
          <a:ext cx="0" cy="0"/>
          <a:chOff x="0" y="0"/>
          <a:chExt cx="0" cy="0"/>
        </a:xfrm>
      </p:grpSpPr>
      <p:sp>
        <p:nvSpPr>
          <p:cNvPr id="60" name="Google Shape;60;p27"/>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61" name="Google Shape;61;p27"/>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2" name="Google Shape;62;p2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6"/>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5BA"/>
        </a:solidFill>
        <a:effectLst/>
      </p:bgPr>
    </p:bg>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245052" y="1416441"/>
            <a:ext cx="8222100" cy="9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dirty="0"/>
              <a:t>State of the City</a:t>
            </a:r>
            <a:endParaRPr dirty="0"/>
          </a:p>
          <a:p>
            <a:pPr marL="0" lvl="0" indent="0" algn="l" rtl="0">
              <a:lnSpc>
                <a:spcPct val="100000"/>
              </a:lnSpc>
              <a:spcBef>
                <a:spcPts val="0"/>
              </a:spcBef>
              <a:spcAft>
                <a:spcPts val="0"/>
              </a:spcAft>
              <a:buSzPts val="4800"/>
              <a:buNone/>
            </a:pPr>
            <a:r>
              <a:rPr lang="en" dirty="0"/>
              <a:t>Carthage, Missouri, FY 2023</a:t>
            </a:r>
            <a:endParaRPr dirty="0"/>
          </a:p>
        </p:txBody>
      </p:sp>
      <p:sp>
        <p:nvSpPr>
          <p:cNvPr id="68" name="Google Shape;68;p1"/>
          <p:cNvSpPr txBox="1">
            <a:spLocks noGrp="1"/>
          </p:cNvSpPr>
          <p:nvPr>
            <p:ph type="subTitle" idx="1"/>
          </p:nvPr>
        </p:nvSpPr>
        <p:spPr>
          <a:xfrm>
            <a:off x="314325" y="2338843"/>
            <a:ext cx="2879148"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dirty="0"/>
              <a:t>As of November 4th, 2022</a:t>
            </a:r>
            <a:endParaRPr dirty="0"/>
          </a:p>
        </p:txBody>
      </p:sp>
      <p:pic>
        <p:nvPicPr>
          <p:cNvPr id="69" name="Google Shape;69;p1"/>
          <p:cNvPicPr preferRelativeResize="0"/>
          <p:nvPr/>
        </p:nvPicPr>
        <p:blipFill rotWithShape="1">
          <a:blip r:embed="rId3">
            <a:alphaModFix/>
          </a:blip>
          <a:srcRect/>
          <a:stretch/>
        </p:blipFill>
        <p:spPr>
          <a:xfrm>
            <a:off x="375982" y="2905688"/>
            <a:ext cx="1616670" cy="1616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p:nvPr/>
        </p:nvSpPr>
        <p:spPr>
          <a:xfrm>
            <a:off x="0" y="0"/>
            <a:ext cx="9161100" cy="1437900"/>
          </a:xfrm>
          <a:prstGeom prst="rect">
            <a:avLst/>
          </a:prstGeom>
          <a:solidFill>
            <a:srgbClr val="001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8"/>
          <p:cNvSpPr txBox="1">
            <a:spLocks noGrp="1"/>
          </p:cNvSpPr>
          <p:nvPr>
            <p:ph type="title" idx="4294967295"/>
          </p:nvPr>
        </p:nvSpPr>
        <p:spPr>
          <a:xfrm>
            <a:off x="1511022" y="279735"/>
            <a:ext cx="8520600" cy="101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400"/>
              </a:spcAft>
              <a:buSzPts val="3200"/>
              <a:buNone/>
            </a:pPr>
            <a:r>
              <a:rPr lang="en-US" dirty="0" smtClean="0"/>
              <a:t>FY 2022 PROJECTS COMPLETED </a:t>
            </a:r>
            <a:endParaRPr lang="en-US" sz="1600" i="1" dirty="0"/>
          </a:p>
        </p:txBody>
      </p:sp>
      <p:sp>
        <p:nvSpPr>
          <p:cNvPr id="2" name="TextBox 1"/>
          <p:cNvSpPr txBox="1"/>
          <p:nvPr/>
        </p:nvSpPr>
        <p:spPr>
          <a:xfrm>
            <a:off x="172278" y="1590262"/>
            <a:ext cx="7461577" cy="5337152"/>
          </a:xfrm>
          <a:prstGeom prst="rect">
            <a:avLst/>
          </a:prstGeom>
          <a:noFill/>
        </p:spPr>
        <p:txBody>
          <a:bodyPr wrap="square" numCol="2" rtlCol="0">
            <a:spAutoFit/>
          </a:bodyPr>
          <a:lstStyle/>
          <a:p>
            <a:r>
              <a:rPr lang="en-US" sz="1600" b="1" dirty="0" smtClean="0"/>
              <a:t>Information Technology (IT)</a:t>
            </a:r>
            <a:endParaRPr lang="en-US" sz="1600" b="1" dirty="0"/>
          </a:p>
          <a:p>
            <a:pPr marL="285750" indent="-285750">
              <a:buFont typeface="Arial" panose="020B0604020202020204" pitchFamily="34" charset="0"/>
              <a:buChar char="•"/>
            </a:pPr>
            <a:r>
              <a:rPr lang="en-US" sz="1600" dirty="0" err="1"/>
              <a:t>Wifi</a:t>
            </a:r>
            <a:r>
              <a:rPr lang="en-US" sz="1600" dirty="0"/>
              <a:t> </a:t>
            </a:r>
            <a:r>
              <a:rPr lang="en-US" sz="1600" dirty="0" smtClean="0"/>
              <a:t>Segregation</a:t>
            </a:r>
          </a:p>
          <a:p>
            <a:pPr marL="285750" indent="-285750">
              <a:buFont typeface="Arial" panose="020B0604020202020204" pitchFamily="34" charset="0"/>
              <a:buChar char="•"/>
            </a:pPr>
            <a:r>
              <a:rPr lang="en-US" sz="1600" dirty="0" smtClean="0"/>
              <a:t>Cybersecurity </a:t>
            </a:r>
            <a:r>
              <a:rPr lang="en-US" sz="1600" dirty="0"/>
              <a:t>Improvements (such as MFA</a:t>
            </a:r>
            <a:r>
              <a:rPr lang="en-US" sz="1600" dirty="0" smtClean="0"/>
              <a:t>)</a:t>
            </a:r>
          </a:p>
          <a:p>
            <a:pPr marL="285750" indent="-285750">
              <a:buFont typeface="Arial" panose="020B0604020202020204" pitchFamily="34" charset="0"/>
              <a:buChar char="•"/>
            </a:pPr>
            <a:r>
              <a:rPr lang="en-US" sz="1600" dirty="0" smtClean="0"/>
              <a:t>Domain Consolidation</a:t>
            </a:r>
          </a:p>
          <a:p>
            <a:pPr marL="285750" indent="-285750">
              <a:buFont typeface="Arial" panose="020B0604020202020204" pitchFamily="34" charset="0"/>
              <a:buChar char="•"/>
            </a:pPr>
            <a:r>
              <a:rPr lang="en-US" sz="1600" dirty="0" smtClean="0"/>
              <a:t>Working </a:t>
            </a:r>
            <a:r>
              <a:rPr lang="en-US" sz="1600" dirty="0"/>
              <a:t>on Audio and Visual Improvements to Council Chambers</a:t>
            </a:r>
          </a:p>
          <a:p>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r>
              <a:rPr lang="en-US" sz="1600" b="1" dirty="0" smtClean="0"/>
              <a:t>Public Works/Streets </a:t>
            </a:r>
            <a:endParaRPr lang="en-US" sz="1600" b="1" dirty="0"/>
          </a:p>
          <a:p>
            <a:pPr marL="285750" indent="-285750">
              <a:buFont typeface="Arial" panose="020B0604020202020204" pitchFamily="34" charset="0"/>
              <a:buChar char="•"/>
            </a:pPr>
            <a:r>
              <a:rPr lang="en-US" sz="1600" dirty="0"/>
              <a:t>Grand Avenue Milling and Overlay (Chestnut to Fairlawn)</a:t>
            </a:r>
          </a:p>
          <a:p>
            <a:pPr marL="285750" indent="-285750">
              <a:buFont typeface="Arial" panose="020B0604020202020204" pitchFamily="34" charset="0"/>
              <a:buChar char="•"/>
            </a:pPr>
            <a:r>
              <a:rPr lang="en-US" sz="1600" dirty="0"/>
              <a:t>Central Avenue Sidewalk Project (Garrison to 96 Highway)</a:t>
            </a:r>
          </a:p>
          <a:p>
            <a:pPr marL="285750" indent="-285750">
              <a:buFont typeface="Arial" panose="020B0604020202020204" pitchFamily="34" charset="0"/>
              <a:buChar char="•"/>
            </a:pPr>
            <a:r>
              <a:rPr lang="en-US" sz="1600" dirty="0"/>
              <a:t>Garrison Ave Road Widening and </a:t>
            </a:r>
            <a:r>
              <a:rPr lang="en-US" sz="1600" dirty="0" err="1" smtClean="0"/>
              <a:t>Stormwater</a:t>
            </a:r>
            <a:r>
              <a:rPr lang="en-US" sz="1600" dirty="0" smtClean="0"/>
              <a:t> </a:t>
            </a:r>
            <a:r>
              <a:rPr lang="en-US" sz="1600" dirty="0"/>
              <a:t>Project</a:t>
            </a:r>
          </a:p>
          <a:p>
            <a:pPr marL="285750" indent="-285750">
              <a:buFont typeface="Arial" panose="020B0604020202020204" pitchFamily="34" charset="0"/>
              <a:buChar char="•"/>
            </a:pPr>
            <a:r>
              <a:rPr lang="en-US" sz="1600" dirty="0"/>
              <a:t>Fairlawn Roundabout (Partnership with </a:t>
            </a:r>
            <a:r>
              <a:rPr lang="en-US" sz="1600" dirty="0" err="1" smtClean="0"/>
              <a:t>MoDOT</a:t>
            </a:r>
            <a:r>
              <a:rPr lang="en-US" sz="1600" dirty="0" smtClean="0"/>
              <a:t>)</a:t>
            </a:r>
            <a:endParaRPr lang="en-US" sz="1600" dirty="0"/>
          </a:p>
          <a:p>
            <a:pPr marL="285750" indent="-285750">
              <a:buFont typeface="Arial" panose="020B0604020202020204" pitchFamily="34" charset="0"/>
              <a:buChar char="•"/>
            </a:pPr>
            <a:r>
              <a:rPr lang="en-US" sz="1600" dirty="0"/>
              <a:t>Hazel from Airport to HH (Road Widening and </a:t>
            </a:r>
            <a:r>
              <a:rPr lang="en-US" sz="1600" dirty="0" err="1" smtClean="0"/>
              <a:t>Stormwater</a:t>
            </a:r>
            <a:r>
              <a:rPr lang="en-US" sz="1600" dirty="0" smtClean="0"/>
              <a:t> </a:t>
            </a:r>
            <a:r>
              <a:rPr lang="en-US" sz="1600" dirty="0"/>
              <a:t>Improvement, Schreiber Project)</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pic>
        <p:nvPicPr>
          <p:cNvPr id="6" name="Google Shape;69;p1"/>
          <p:cNvPicPr preferRelativeResize="0"/>
          <p:nvPr/>
        </p:nvPicPr>
        <p:blipFill rotWithShape="1">
          <a:blip r:embed="rId3">
            <a:alphaModFix/>
          </a:blip>
          <a:srcRect/>
          <a:stretch/>
        </p:blipFill>
        <p:spPr>
          <a:xfrm>
            <a:off x="7633855" y="3640383"/>
            <a:ext cx="1348415" cy="14061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7a05e24bbb_0_33"/>
          <p:cNvSpPr/>
          <p:nvPr/>
        </p:nvSpPr>
        <p:spPr>
          <a:xfrm>
            <a:off x="0" y="0"/>
            <a:ext cx="9161100" cy="1437900"/>
          </a:xfrm>
          <a:prstGeom prst="rect">
            <a:avLst/>
          </a:prstGeom>
          <a:solidFill>
            <a:srgbClr val="001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6" name="Google Shape;146;g17a05e24bbb_0_33"/>
          <p:cNvSpPr txBox="1">
            <a:spLocks noGrp="1"/>
          </p:cNvSpPr>
          <p:nvPr>
            <p:ph type="title" idx="4294967295"/>
          </p:nvPr>
        </p:nvSpPr>
        <p:spPr>
          <a:xfrm>
            <a:off x="244900" y="140587"/>
            <a:ext cx="8520600" cy="101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400"/>
              </a:spcAft>
              <a:buSzPts val="3200"/>
              <a:buNone/>
            </a:pPr>
            <a:r>
              <a:rPr lang="en" dirty="0" smtClean="0"/>
              <a:t>FY 2023 CAPITAL PROJECTS </a:t>
            </a:r>
            <a:br>
              <a:rPr lang="en" dirty="0" smtClean="0"/>
            </a:br>
            <a:endParaRPr sz="2400" i="1" dirty="0"/>
          </a:p>
        </p:txBody>
      </p:sp>
      <p:sp>
        <p:nvSpPr>
          <p:cNvPr id="3" name="Rectangle 2"/>
          <p:cNvSpPr/>
          <p:nvPr/>
        </p:nvSpPr>
        <p:spPr>
          <a:xfrm>
            <a:off x="5965044" y="1437900"/>
            <a:ext cx="3016391" cy="7017306"/>
          </a:xfrm>
          <a:prstGeom prst="rect">
            <a:avLst/>
          </a:prstGeom>
        </p:spPr>
        <p:txBody>
          <a:bodyPr wrap="square" numCol="1">
            <a:spAutoFit/>
          </a:bodyPr>
          <a:lstStyle/>
          <a:p>
            <a:r>
              <a:rPr lang="en-US" sz="1600" b="1" dirty="0" smtClean="0"/>
              <a:t>Fire Department</a:t>
            </a:r>
            <a:endParaRPr lang="en-US" sz="1600" dirty="0" smtClean="0"/>
          </a:p>
          <a:p>
            <a:pPr marL="285750" indent="-285750">
              <a:buFont typeface="Arial" panose="020B0604020202020204" pitchFamily="34" charset="0"/>
              <a:buChar char="•"/>
            </a:pPr>
            <a:r>
              <a:rPr lang="en-US" sz="1600" dirty="0"/>
              <a:t>NFIRS (National Fire Reporting System) </a:t>
            </a:r>
          </a:p>
          <a:p>
            <a:pPr marL="285750" indent="-285750">
              <a:buFont typeface="Arial" panose="020B0604020202020204" pitchFamily="34" charset="0"/>
              <a:buChar char="•"/>
            </a:pPr>
            <a:r>
              <a:rPr lang="en-US" sz="1600" dirty="0"/>
              <a:t>Station 1 diesel exhaust system (PLYMOVENT) </a:t>
            </a:r>
          </a:p>
          <a:p>
            <a:pPr marL="285750" indent="-285750">
              <a:buFont typeface="Arial" panose="020B0604020202020204" pitchFamily="34" charset="0"/>
              <a:buChar char="•"/>
            </a:pPr>
            <a:r>
              <a:rPr lang="en-US" sz="1600" dirty="0"/>
              <a:t>New inflatable rescue boat</a:t>
            </a:r>
          </a:p>
          <a:p>
            <a:pPr marL="285750" indent="-285750">
              <a:buFont typeface="Arial" panose="020B0604020202020204" pitchFamily="34" charset="0"/>
              <a:buChar char="•"/>
            </a:pPr>
            <a:r>
              <a:rPr lang="en-US" sz="1600" dirty="0"/>
              <a:t>Station 2-yard improvements. </a:t>
            </a:r>
          </a:p>
          <a:p>
            <a:pPr marL="285750" indent="-285750">
              <a:buFont typeface="Arial" panose="020B0604020202020204" pitchFamily="34" charset="0"/>
              <a:buChar char="•"/>
            </a:pPr>
            <a:r>
              <a:rPr lang="en-US" sz="1600" dirty="0"/>
              <a:t>Purchase of Secondary Fire Gear. </a:t>
            </a:r>
          </a:p>
          <a:p>
            <a:r>
              <a:rPr lang="en-US" dirty="0"/>
              <a:t/>
            </a:r>
            <a:br>
              <a:rPr lang="en-US" dirty="0"/>
            </a:br>
            <a:endParaRPr lang="en-US" dirty="0" smtClean="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a:p>
            <a:pPr algn="ctr"/>
            <a:endParaRPr lang="en-US" b="1" dirty="0"/>
          </a:p>
          <a:p>
            <a:pPr algn="ctr"/>
            <a:endParaRPr lang="en-US" b="1" dirty="0" smtClean="0"/>
          </a:p>
          <a:p>
            <a:pPr algn="ctr"/>
            <a:endParaRPr lang="en-US" b="1" dirty="0" smtClean="0"/>
          </a:p>
          <a:p>
            <a:pPr algn="ctr"/>
            <a:endParaRPr lang="en-US" b="1" dirty="0"/>
          </a:p>
          <a:p>
            <a:r>
              <a:rPr lang="en-US" b="1" dirty="0"/>
              <a:t/>
            </a:r>
            <a:br>
              <a:rPr lang="en-US" b="1" dirty="0"/>
            </a:br>
            <a:endParaRPr lang="en-US" dirty="0"/>
          </a:p>
          <a:p>
            <a:endParaRPr lang="en-US" dirty="0" smtClean="0"/>
          </a:p>
          <a:p>
            <a:endParaRPr lang="en-US" dirty="0"/>
          </a:p>
          <a:p>
            <a:endParaRPr lang="en-US" dirty="0"/>
          </a:p>
        </p:txBody>
      </p:sp>
      <p:sp>
        <p:nvSpPr>
          <p:cNvPr id="8" name="Rectangle 7"/>
          <p:cNvSpPr/>
          <p:nvPr/>
        </p:nvSpPr>
        <p:spPr>
          <a:xfrm>
            <a:off x="97605" y="1437900"/>
            <a:ext cx="3016391" cy="7078861"/>
          </a:xfrm>
          <a:prstGeom prst="rect">
            <a:avLst/>
          </a:prstGeom>
        </p:spPr>
        <p:txBody>
          <a:bodyPr wrap="square" numCol="1">
            <a:spAutoFit/>
          </a:bodyPr>
          <a:lstStyle/>
          <a:p>
            <a:r>
              <a:rPr lang="en-US" sz="1600" b="1" dirty="0"/>
              <a:t>Public </a:t>
            </a:r>
            <a:r>
              <a:rPr lang="en-US" sz="1600" b="1" dirty="0" smtClean="0"/>
              <a:t>Works/Streets</a:t>
            </a:r>
          </a:p>
          <a:p>
            <a:r>
              <a:rPr lang="en-US" sz="1600" b="1" dirty="0" smtClean="0"/>
              <a:t>Department</a:t>
            </a:r>
            <a:r>
              <a:rPr lang="en-US" sz="1600" dirty="0"/>
              <a:t/>
            </a:r>
            <a:br>
              <a:rPr lang="en-US" sz="1600" dirty="0"/>
            </a:br>
            <a:endParaRPr lang="en-US" sz="1600" dirty="0" smtClean="0"/>
          </a:p>
          <a:p>
            <a:pPr marL="285750" indent="-285750">
              <a:buFont typeface="Arial" panose="020B0604020202020204" pitchFamily="34" charset="0"/>
              <a:buChar char="•"/>
            </a:pPr>
            <a:r>
              <a:rPr lang="en-US" sz="1600" dirty="0" smtClean="0"/>
              <a:t>6</a:t>
            </a:r>
            <a:r>
              <a:rPr lang="en-US" sz="1600" baseline="30000" dirty="0" smtClean="0"/>
              <a:t>th</a:t>
            </a:r>
            <a:r>
              <a:rPr lang="en-US" sz="1600" dirty="0" smtClean="0"/>
              <a:t> </a:t>
            </a:r>
            <a:r>
              <a:rPr lang="en-US" sz="1600" dirty="0"/>
              <a:t>and Main Parking Lot (Partnership with Vision Carthage and </a:t>
            </a:r>
            <a:r>
              <a:rPr lang="en-US" sz="1600" dirty="0" smtClean="0"/>
              <a:t>CWEP)</a:t>
            </a:r>
          </a:p>
          <a:p>
            <a:pPr marL="285750" indent="-285750">
              <a:buFont typeface="Arial" panose="020B0604020202020204" pitchFamily="34" charset="0"/>
              <a:buChar char="•"/>
            </a:pPr>
            <a:r>
              <a:rPr lang="en-US" sz="1600" dirty="0" err="1" smtClean="0"/>
              <a:t>Stormwater</a:t>
            </a:r>
            <a:r>
              <a:rPr lang="en-US" sz="1600" dirty="0" smtClean="0"/>
              <a:t> </a:t>
            </a:r>
            <a:r>
              <a:rPr lang="en-US" sz="1600" dirty="0"/>
              <a:t>Project, Case to Macon </a:t>
            </a:r>
            <a:endParaRPr lang="en-US" sz="1600" dirty="0" smtClean="0"/>
          </a:p>
          <a:p>
            <a:pPr marL="285750" indent="-285750">
              <a:buFont typeface="Arial" panose="020B0604020202020204" pitchFamily="34" charset="0"/>
              <a:buChar char="•"/>
            </a:pPr>
            <a:r>
              <a:rPr lang="en-US" sz="1600" dirty="0" smtClean="0"/>
              <a:t>Case </a:t>
            </a:r>
            <a:r>
              <a:rPr lang="en-US" sz="1600" dirty="0"/>
              <a:t>Street </a:t>
            </a:r>
            <a:r>
              <a:rPr lang="en-US" sz="1600" dirty="0" smtClean="0"/>
              <a:t>Bridge Replacement</a:t>
            </a:r>
          </a:p>
          <a:p>
            <a:pPr marL="285750" indent="-285750">
              <a:buFont typeface="Arial" panose="020B0604020202020204" pitchFamily="34" charset="0"/>
              <a:buChar char="•"/>
            </a:pPr>
            <a:r>
              <a:rPr lang="en-US" sz="1600" dirty="0" smtClean="0"/>
              <a:t>Myers </a:t>
            </a:r>
            <a:r>
              <a:rPr lang="en-US" sz="1600" dirty="0"/>
              <a:t>Park Roundabout</a:t>
            </a:r>
            <a:r>
              <a:rPr lang="en-US" dirty="0"/>
              <a:t/>
            </a:r>
            <a:br>
              <a:rPr lang="en-US" dirty="0"/>
            </a:br>
            <a:endParaRPr lang="en-US" dirty="0" smtClean="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a:p>
            <a:pPr algn="ctr"/>
            <a:endParaRPr lang="en-US" b="1" dirty="0"/>
          </a:p>
          <a:p>
            <a:pPr algn="ctr"/>
            <a:endParaRPr lang="en-US" b="1" dirty="0" smtClean="0"/>
          </a:p>
          <a:p>
            <a:pPr algn="ctr"/>
            <a:endParaRPr lang="en-US" b="1" dirty="0" smtClean="0"/>
          </a:p>
          <a:p>
            <a:pPr algn="ctr"/>
            <a:endParaRPr lang="en-US" b="1" dirty="0"/>
          </a:p>
          <a:p>
            <a:r>
              <a:rPr lang="en-US" b="1" dirty="0"/>
              <a:t/>
            </a:r>
            <a:br>
              <a:rPr lang="en-US" b="1" dirty="0"/>
            </a:br>
            <a:endParaRPr lang="en-US" dirty="0"/>
          </a:p>
          <a:p>
            <a:endParaRPr lang="en-US" dirty="0" smtClean="0"/>
          </a:p>
          <a:p>
            <a:endParaRPr lang="en-US" dirty="0"/>
          </a:p>
          <a:p>
            <a:endParaRPr lang="en-US" dirty="0"/>
          </a:p>
        </p:txBody>
      </p:sp>
      <p:sp>
        <p:nvSpPr>
          <p:cNvPr id="9" name="Rectangle 8"/>
          <p:cNvSpPr/>
          <p:nvPr/>
        </p:nvSpPr>
        <p:spPr>
          <a:xfrm>
            <a:off x="3072354" y="1437900"/>
            <a:ext cx="3016391" cy="6124754"/>
          </a:xfrm>
          <a:prstGeom prst="rect">
            <a:avLst/>
          </a:prstGeom>
        </p:spPr>
        <p:txBody>
          <a:bodyPr wrap="square" numCol="1">
            <a:spAutoFit/>
          </a:bodyPr>
          <a:lstStyle/>
          <a:p>
            <a:r>
              <a:rPr lang="en-US" sz="1600" b="1" dirty="0" smtClean="0"/>
              <a:t>Police Department</a:t>
            </a:r>
            <a:r>
              <a:rPr lang="en-US" sz="1600" dirty="0"/>
              <a:t/>
            </a:r>
            <a:br>
              <a:rPr lang="en-US" sz="1600" dirty="0"/>
            </a:br>
            <a:endParaRPr lang="en-US" sz="1600" dirty="0" smtClean="0"/>
          </a:p>
          <a:p>
            <a:pPr marL="285750" indent="-285750">
              <a:buFont typeface="Arial" panose="020B0604020202020204" pitchFamily="34" charset="0"/>
              <a:buChar char="•"/>
            </a:pPr>
            <a:r>
              <a:rPr lang="en-US" sz="1600" dirty="0" smtClean="0"/>
              <a:t>New </a:t>
            </a:r>
            <a:r>
              <a:rPr lang="en-US" sz="1600" dirty="0"/>
              <a:t>Kitchen at </a:t>
            </a:r>
            <a:r>
              <a:rPr lang="en-US" sz="1600" dirty="0" smtClean="0"/>
              <a:t>PD</a:t>
            </a:r>
          </a:p>
          <a:p>
            <a:pPr marL="285750" indent="-285750">
              <a:buFont typeface="Arial" panose="020B0604020202020204" pitchFamily="34" charset="0"/>
              <a:buChar char="•"/>
            </a:pPr>
            <a:r>
              <a:rPr lang="en-US" sz="1600" dirty="0" smtClean="0"/>
              <a:t>New </a:t>
            </a:r>
            <a:r>
              <a:rPr lang="en-US" sz="1600" dirty="0"/>
              <a:t>Fence around PD parking area </a:t>
            </a:r>
            <a:endParaRPr lang="en-US" sz="1600" dirty="0" smtClean="0"/>
          </a:p>
          <a:p>
            <a:pPr marL="285750" indent="-285750">
              <a:buFont typeface="Arial" panose="020B0604020202020204" pitchFamily="34" charset="0"/>
              <a:buChar char="•"/>
            </a:pPr>
            <a:r>
              <a:rPr lang="en-US" sz="1600" dirty="0" smtClean="0"/>
              <a:t>Police </a:t>
            </a:r>
            <a:r>
              <a:rPr lang="en-US" sz="1600" dirty="0"/>
              <a:t>Take Home Vehicles for Officers</a:t>
            </a:r>
            <a:r>
              <a:rPr lang="en-US" dirty="0"/>
              <a:t/>
            </a:r>
            <a:br>
              <a:rPr lang="en-US" dirty="0"/>
            </a:br>
            <a:endParaRPr lang="en-US" dirty="0" smtClean="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a:p>
            <a:pPr algn="ctr"/>
            <a:endParaRPr lang="en-US" b="1" dirty="0"/>
          </a:p>
          <a:p>
            <a:pPr algn="ctr"/>
            <a:endParaRPr lang="en-US" b="1" dirty="0" smtClean="0"/>
          </a:p>
          <a:p>
            <a:pPr algn="ctr"/>
            <a:endParaRPr lang="en-US" b="1" dirty="0" smtClean="0"/>
          </a:p>
          <a:p>
            <a:pPr algn="ctr"/>
            <a:endParaRPr lang="en-US" b="1" dirty="0"/>
          </a:p>
          <a:p>
            <a:r>
              <a:rPr lang="en-US" b="1" dirty="0"/>
              <a:t/>
            </a:r>
            <a:br>
              <a:rPr lang="en-US" b="1" dirty="0"/>
            </a:br>
            <a:endParaRPr lang="en-US" dirty="0"/>
          </a:p>
          <a:p>
            <a:endParaRPr lang="en-US" dirty="0" smtClean="0"/>
          </a:p>
          <a:p>
            <a:endParaRPr lang="en-US" dirty="0"/>
          </a:p>
          <a:p>
            <a:endParaRPr lang="en-US" dirty="0"/>
          </a:p>
        </p:txBody>
      </p:sp>
      <p:pic>
        <p:nvPicPr>
          <p:cNvPr id="10" name="Google Shape;69;p1"/>
          <p:cNvPicPr preferRelativeResize="0"/>
          <p:nvPr/>
        </p:nvPicPr>
        <p:blipFill rotWithShape="1">
          <a:blip r:embed="rId3">
            <a:alphaModFix/>
          </a:blip>
          <a:srcRect/>
          <a:stretch/>
        </p:blipFill>
        <p:spPr>
          <a:xfrm>
            <a:off x="7496418" y="3697608"/>
            <a:ext cx="1348415" cy="1406136"/>
          </a:xfrm>
          <a:prstGeom prst="rect">
            <a:avLst/>
          </a:prstGeom>
          <a:noFill/>
          <a:ln>
            <a:noFill/>
          </a:ln>
        </p:spPr>
      </p:pic>
      <p:sp>
        <p:nvSpPr>
          <p:cNvPr id="4" name="TextBox 3"/>
          <p:cNvSpPr txBox="1"/>
          <p:nvPr/>
        </p:nvSpPr>
        <p:spPr>
          <a:xfrm>
            <a:off x="238274" y="4459357"/>
            <a:ext cx="5751444" cy="584775"/>
          </a:xfrm>
          <a:prstGeom prst="rect">
            <a:avLst/>
          </a:prstGeom>
          <a:noFill/>
        </p:spPr>
        <p:txBody>
          <a:bodyPr wrap="square" rtlCol="0">
            <a:spAutoFit/>
          </a:bodyPr>
          <a:lstStyle/>
          <a:p>
            <a:r>
              <a:rPr lang="en-US" sz="1600" dirty="0" smtClean="0"/>
              <a:t>These projects have been completed, or are nearing completion.</a:t>
            </a:r>
            <a:endParaRPr lang="en-US" sz="1600" dirty="0"/>
          </a:p>
        </p:txBody>
      </p:sp>
    </p:spTree>
    <p:extLst>
      <p:ext uri="{BB962C8B-B14F-4D97-AF65-F5344CB8AC3E}">
        <p14:creationId xmlns:p14="http://schemas.microsoft.com/office/powerpoint/2010/main" val="77678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p:nvPr/>
        </p:nvSpPr>
        <p:spPr>
          <a:xfrm>
            <a:off x="0" y="0"/>
            <a:ext cx="9161100" cy="1437900"/>
          </a:xfrm>
          <a:prstGeom prst="rect">
            <a:avLst/>
          </a:prstGeom>
          <a:solidFill>
            <a:srgbClr val="001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9"/>
          <p:cNvSpPr txBox="1">
            <a:spLocks noGrp="1"/>
          </p:cNvSpPr>
          <p:nvPr>
            <p:ph type="title" idx="4294967295"/>
          </p:nvPr>
        </p:nvSpPr>
        <p:spPr>
          <a:xfrm>
            <a:off x="79787" y="334103"/>
            <a:ext cx="8520600" cy="101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400"/>
              </a:spcAft>
              <a:buSzPts val="3200"/>
              <a:buNone/>
            </a:pPr>
            <a:r>
              <a:rPr lang="en-US" dirty="0" smtClean="0"/>
              <a:t>THE FUTURE OF THE BUDGET</a:t>
            </a:r>
            <a:endParaRPr lang="en-US" sz="1600" i="1" dirty="0"/>
          </a:p>
        </p:txBody>
      </p:sp>
      <p:sp>
        <p:nvSpPr>
          <p:cNvPr id="2" name="TextBox 1"/>
          <p:cNvSpPr txBox="1"/>
          <p:nvPr/>
        </p:nvSpPr>
        <p:spPr>
          <a:xfrm>
            <a:off x="940904" y="2345635"/>
            <a:ext cx="6380921"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Updating the 2009 Comprehensive Plan</a:t>
            </a:r>
          </a:p>
          <a:p>
            <a:endParaRPr lang="en-US" sz="2000" dirty="0" smtClean="0"/>
          </a:p>
          <a:p>
            <a:pPr marL="285750" indent="-285750">
              <a:buFont typeface="Arial" panose="020B0604020202020204" pitchFamily="34" charset="0"/>
              <a:buChar char="•"/>
            </a:pPr>
            <a:r>
              <a:rPr lang="en-US" sz="2000" dirty="0" smtClean="0"/>
              <a:t>Priority Based Budgeting</a:t>
            </a:r>
          </a:p>
          <a:p>
            <a:pPr lvl="3"/>
            <a:r>
              <a:rPr lang="en-US" sz="2000" dirty="0"/>
              <a:t>	</a:t>
            </a:r>
            <a:r>
              <a:rPr lang="en-US" sz="2000" dirty="0" smtClean="0"/>
              <a:t>What does this look like?</a:t>
            </a:r>
          </a:p>
          <a:p>
            <a:pPr lvl="3"/>
            <a:endParaRPr lang="en-US" sz="2000" dirty="0" smtClean="0"/>
          </a:p>
          <a:p>
            <a:pPr marL="285750" lvl="3" indent="-285750">
              <a:buFont typeface="Arial" panose="020B0604020202020204" pitchFamily="34" charset="0"/>
              <a:buChar char="•"/>
            </a:pPr>
            <a:r>
              <a:rPr lang="en-US" sz="2000" dirty="0" smtClean="0"/>
              <a:t>The implementation of new financial software</a:t>
            </a:r>
            <a:r>
              <a:rPr lang="en-US" dirty="0" smtClean="0"/>
              <a:t>	</a:t>
            </a:r>
            <a:endParaRPr lang="en-US" dirty="0"/>
          </a:p>
        </p:txBody>
      </p:sp>
      <p:sp>
        <p:nvSpPr>
          <p:cNvPr id="7" name="TextBox 6"/>
          <p:cNvSpPr txBox="1"/>
          <p:nvPr/>
        </p:nvSpPr>
        <p:spPr>
          <a:xfrm>
            <a:off x="940904" y="1772003"/>
            <a:ext cx="6380921" cy="461665"/>
          </a:xfrm>
          <a:prstGeom prst="rect">
            <a:avLst/>
          </a:prstGeom>
          <a:noFill/>
        </p:spPr>
        <p:txBody>
          <a:bodyPr wrap="square" rtlCol="0">
            <a:spAutoFit/>
          </a:bodyPr>
          <a:lstStyle/>
          <a:p>
            <a:r>
              <a:rPr lang="en-US" sz="2400" dirty="0" smtClean="0"/>
              <a:t>Our focus:</a:t>
            </a:r>
            <a:r>
              <a:rPr lang="en-US" sz="1600" dirty="0" smtClean="0"/>
              <a:t>	</a:t>
            </a:r>
            <a:endParaRPr lang="en-US" sz="1600" dirty="0"/>
          </a:p>
        </p:txBody>
      </p:sp>
      <p:pic>
        <p:nvPicPr>
          <p:cNvPr id="8" name="Google Shape;69;p1"/>
          <p:cNvPicPr preferRelativeResize="0"/>
          <p:nvPr/>
        </p:nvPicPr>
        <p:blipFill rotWithShape="1">
          <a:blip r:embed="rId3">
            <a:alphaModFix/>
          </a:blip>
          <a:srcRect/>
          <a:stretch/>
        </p:blipFill>
        <p:spPr>
          <a:xfrm>
            <a:off x="7633855" y="3640383"/>
            <a:ext cx="1348415" cy="14061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0" y="0"/>
            <a:ext cx="9161100" cy="1437900"/>
          </a:xfrm>
          <a:prstGeom prst="rect">
            <a:avLst/>
          </a:prstGeom>
          <a:solidFill>
            <a:srgbClr val="001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0"/>
          <p:cNvSpPr txBox="1">
            <a:spLocks noGrp="1"/>
          </p:cNvSpPr>
          <p:nvPr>
            <p:ph type="title" idx="4294967295"/>
          </p:nvPr>
        </p:nvSpPr>
        <p:spPr>
          <a:xfrm>
            <a:off x="132796" y="352622"/>
            <a:ext cx="8520600" cy="101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400"/>
              </a:spcAft>
              <a:buSzPts val="3200"/>
              <a:buNone/>
            </a:pPr>
            <a:r>
              <a:rPr lang="en-US" dirty="0" smtClean="0"/>
              <a:t>THE PARK MASTER PLAN</a:t>
            </a:r>
            <a:endParaRPr lang="en-US" sz="1600" i="1" dirty="0"/>
          </a:p>
        </p:txBody>
      </p:sp>
      <p:pic>
        <p:nvPicPr>
          <p:cNvPr id="6" name="Google Shape;69;p1"/>
          <p:cNvPicPr preferRelativeResize="0"/>
          <p:nvPr/>
        </p:nvPicPr>
        <p:blipFill rotWithShape="1">
          <a:blip r:embed="rId3">
            <a:alphaModFix/>
          </a:blip>
          <a:srcRect/>
          <a:stretch/>
        </p:blipFill>
        <p:spPr>
          <a:xfrm>
            <a:off x="7541090" y="3620505"/>
            <a:ext cx="1348415" cy="1406136"/>
          </a:xfrm>
          <a:prstGeom prst="rect">
            <a:avLst/>
          </a:prstGeom>
          <a:noFill/>
          <a:ln>
            <a:noFill/>
          </a:ln>
        </p:spPr>
      </p:pic>
      <p:sp>
        <p:nvSpPr>
          <p:cNvPr id="2" name="TextBox 1"/>
          <p:cNvSpPr txBox="1"/>
          <p:nvPr/>
        </p:nvSpPr>
        <p:spPr>
          <a:xfrm>
            <a:off x="258692" y="1663148"/>
            <a:ext cx="7116144" cy="3046988"/>
          </a:xfrm>
          <a:prstGeom prst="rect">
            <a:avLst/>
          </a:prstGeom>
          <a:noFill/>
        </p:spPr>
        <p:txBody>
          <a:bodyPr wrap="square" rtlCol="0">
            <a:spAutoFit/>
          </a:bodyPr>
          <a:lstStyle/>
          <a:p>
            <a:r>
              <a:rPr lang="en-US" sz="1600" dirty="0"/>
              <a:t>In 2021 </a:t>
            </a:r>
            <a:r>
              <a:rPr lang="en-US" sz="1600" dirty="0" smtClean="0"/>
              <a:t>the </a:t>
            </a:r>
            <a:r>
              <a:rPr lang="en-US" sz="1600" dirty="0"/>
              <a:t>City competed a Park Master plan to provide clarity and direction for parks, trails, programs, and facilities, as we look forward to the next 10 years. This plan was created with input from our community in the form of surveys and community forums. The complete plan is on the city website. Phase one of the plan is to update/replace/create play structures and bathrooms in existing city parks. The community sent a clear message that taking care of what we have is priority #1! </a:t>
            </a:r>
          </a:p>
          <a:p>
            <a:endParaRPr lang="en-US" sz="1600" dirty="0"/>
          </a:p>
          <a:p>
            <a:r>
              <a:rPr lang="en-US" sz="1600" dirty="0"/>
              <a:t>Thanks to over 5 Million Dollars provided by the McCune Brooks Trust, in partnership with the city, the engineering and planning for these projects will be done soon and hopefully in the Spring we will start to see these structures going up in the parks!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p:nvPr/>
        </p:nvSpPr>
        <p:spPr>
          <a:xfrm>
            <a:off x="0" y="0"/>
            <a:ext cx="9161100" cy="1437900"/>
          </a:xfrm>
          <a:prstGeom prst="rect">
            <a:avLst/>
          </a:prstGeom>
          <a:solidFill>
            <a:srgbClr val="001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1"/>
          <p:cNvSpPr txBox="1">
            <a:spLocks noGrp="1"/>
          </p:cNvSpPr>
          <p:nvPr>
            <p:ph type="title" idx="4294967295"/>
          </p:nvPr>
        </p:nvSpPr>
        <p:spPr>
          <a:xfrm>
            <a:off x="132199" y="298519"/>
            <a:ext cx="8520600" cy="101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400"/>
              </a:spcAft>
              <a:buSzPts val="3200"/>
              <a:buNone/>
            </a:pPr>
            <a:r>
              <a:rPr lang="en-US" b="1" dirty="0" smtClean="0"/>
              <a:t>FUTURE PROJECTS</a:t>
            </a:r>
            <a:endParaRPr lang="en-US" sz="1600" b="1" i="1" dirty="0"/>
          </a:p>
        </p:txBody>
      </p:sp>
      <p:sp>
        <p:nvSpPr>
          <p:cNvPr id="2" name="TextBox 1"/>
          <p:cNvSpPr txBox="1"/>
          <p:nvPr/>
        </p:nvSpPr>
        <p:spPr>
          <a:xfrm>
            <a:off x="311700" y="1537866"/>
            <a:ext cx="8832300" cy="3508653"/>
          </a:xfrm>
          <a:prstGeom prst="rect">
            <a:avLst/>
          </a:prstGeom>
          <a:noFill/>
        </p:spPr>
        <p:txBody>
          <a:bodyPr wrap="square" numCol="2" rtlCol="0">
            <a:spAutoFit/>
          </a:bodyPr>
          <a:lstStyle/>
          <a:p>
            <a:r>
              <a:rPr lang="en-US" sz="1600" dirty="0"/>
              <a:t>A grant has been obtained to replace the McGregor Street Bridge</a:t>
            </a:r>
          </a:p>
          <a:p>
            <a:endParaRPr lang="en-US" sz="1600" dirty="0"/>
          </a:p>
          <a:p>
            <a:r>
              <a:rPr lang="en-US" sz="1600" dirty="0"/>
              <a:t>A grant has been approved for sidewalks from </a:t>
            </a:r>
            <a:r>
              <a:rPr lang="en-US" sz="1600" dirty="0" err="1"/>
              <a:t>Steadley</a:t>
            </a:r>
            <a:r>
              <a:rPr lang="en-US" sz="1600" dirty="0"/>
              <a:t> Elementary to Chapel Road</a:t>
            </a:r>
          </a:p>
          <a:p>
            <a:endParaRPr lang="en-US" sz="1600" dirty="0"/>
          </a:p>
          <a:p>
            <a:r>
              <a:rPr lang="en-US" sz="1600" dirty="0"/>
              <a:t>A grant has been submitted to repair the three bridges on North Garrison, we should find out soon if the City will be awarded the grant, </a:t>
            </a:r>
          </a:p>
          <a:p>
            <a:endParaRPr lang="en-US" sz="1600" dirty="0"/>
          </a:p>
          <a:p>
            <a:endParaRPr lang="en-US" sz="1600" dirty="0" smtClean="0"/>
          </a:p>
          <a:p>
            <a:endParaRPr lang="en-US" sz="1600" dirty="0"/>
          </a:p>
          <a:p>
            <a:endParaRPr lang="en-US" sz="1600" dirty="0" smtClean="0"/>
          </a:p>
          <a:p>
            <a:endParaRPr lang="en-US" sz="1600" dirty="0"/>
          </a:p>
          <a:p>
            <a:r>
              <a:rPr lang="en-US" sz="1600" dirty="0" smtClean="0"/>
              <a:t>I-49 </a:t>
            </a:r>
            <a:r>
              <a:rPr lang="en-US" sz="1600" dirty="0"/>
              <a:t>Roundabout beginning second quarter 2023</a:t>
            </a:r>
          </a:p>
          <a:p>
            <a:endParaRPr lang="en-US" sz="1600" dirty="0"/>
          </a:p>
          <a:p>
            <a:r>
              <a:rPr lang="en-US" sz="1600" dirty="0"/>
              <a:t>River Street Sidewalk Project, River from Airport to Fairview beginning 1st quarter of 2023</a:t>
            </a:r>
          </a:p>
          <a:p>
            <a:endParaRPr lang="en-US" sz="1600" dirty="0"/>
          </a:p>
          <a:p>
            <a:r>
              <a:rPr lang="en-US" sz="1600" dirty="0"/>
              <a:t>HH and Garrison Traffic Signal to be installed in 2023</a:t>
            </a:r>
          </a:p>
          <a:p>
            <a:endParaRPr lang="en-US" sz="1600" dirty="0"/>
          </a:p>
          <a:p>
            <a:r>
              <a:rPr lang="en-US" sz="1600" dirty="0"/>
              <a:t>1.2 Million on asphalt overlay </a:t>
            </a:r>
          </a:p>
        </p:txBody>
      </p:sp>
      <p:sp>
        <p:nvSpPr>
          <p:cNvPr id="3" name="TextBox 2"/>
          <p:cNvSpPr txBox="1"/>
          <p:nvPr/>
        </p:nvSpPr>
        <p:spPr>
          <a:xfrm>
            <a:off x="57210" y="4343451"/>
            <a:ext cx="7682059" cy="1046440"/>
          </a:xfrm>
          <a:prstGeom prst="rect">
            <a:avLst/>
          </a:prstGeom>
          <a:noFill/>
        </p:spPr>
        <p:txBody>
          <a:bodyPr wrap="square" rtlCol="0">
            <a:spAutoFit/>
          </a:bodyPr>
          <a:lstStyle/>
          <a:p>
            <a:r>
              <a:rPr lang="en-US" sz="1600" i="1" dirty="0" smtClean="0">
                <a:solidFill>
                  <a:srgbClr val="C00000"/>
                </a:solidFill>
              </a:rPr>
              <a:t>**The bridges </a:t>
            </a:r>
            <a:r>
              <a:rPr lang="en-US" sz="1600" i="1" dirty="0">
                <a:solidFill>
                  <a:srgbClr val="C00000"/>
                </a:solidFill>
              </a:rPr>
              <a:t>at Oak, Walnut, Sycamore, and High Streets, that span the railways, are owned by the railroad and the City can not take action to repair </a:t>
            </a:r>
            <a:r>
              <a:rPr lang="en-US" sz="1600" i="1" dirty="0" smtClean="0">
                <a:solidFill>
                  <a:srgbClr val="C00000"/>
                </a:solidFill>
              </a:rPr>
              <a:t>these at this time. </a:t>
            </a:r>
            <a:endParaRPr lang="en-US" sz="1600" i="1" dirty="0">
              <a:solidFill>
                <a:srgbClr val="C00000"/>
              </a:solidFill>
            </a:endParaRPr>
          </a:p>
          <a:p>
            <a:endParaRPr lang="en-US" dirty="0">
              <a:solidFill>
                <a:srgbClr val="C00000"/>
              </a:solidFill>
            </a:endParaRPr>
          </a:p>
        </p:txBody>
      </p:sp>
      <p:pic>
        <p:nvPicPr>
          <p:cNvPr id="8" name="Google Shape;69;p1"/>
          <p:cNvPicPr preferRelativeResize="0"/>
          <p:nvPr/>
        </p:nvPicPr>
        <p:blipFill rotWithShape="1">
          <a:blip r:embed="rId3">
            <a:alphaModFix/>
          </a:blip>
          <a:srcRect/>
          <a:stretch/>
        </p:blipFill>
        <p:spPr>
          <a:xfrm>
            <a:off x="7633855" y="3640383"/>
            <a:ext cx="1348415" cy="1406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7aa077928a_0_0"/>
          <p:cNvSpPr/>
          <p:nvPr/>
        </p:nvSpPr>
        <p:spPr>
          <a:xfrm>
            <a:off x="0" y="0"/>
            <a:ext cx="9161100" cy="1437900"/>
          </a:xfrm>
          <a:prstGeom prst="rect">
            <a:avLst/>
          </a:prstGeom>
          <a:solidFill>
            <a:srgbClr val="001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17aa077928a_0_0"/>
          <p:cNvSpPr txBox="1">
            <a:spLocks noGrp="1"/>
          </p:cNvSpPr>
          <p:nvPr>
            <p:ph type="title" idx="4294967295"/>
          </p:nvPr>
        </p:nvSpPr>
        <p:spPr>
          <a:xfrm>
            <a:off x="227758" y="425700"/>
            <a:ext cx="8520600" cy="101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400"/>
              </a:spcAft>
              <a:buSzPts val="3200"/>
              <a:buNone/>
            </a:pPr>
            <a:r>
              <a:rPr lang="en-US" b="1" dirty="0" smtClean="0"/>
              <a:t>DOWNTOWN PARKING COMMITTEE</a:t>
            </a:r>
            <a:endParaRPr lang="en-US" sz="1600" b="1" i="1" dirty="0"/>
          </a:p>
        </p:txBody>
      </p:sp>
      <p:sp>
        <p:nvSpPr>
          <p:cNvPr id="2" name="TextBox 1"/>
          <p:cNvSpPr txBox="1"/>
          <p:nvPr/>
        </p:nvSpPr>
        <p:spPr>
          <a:xfrm>
            <a:off x="412741" y="1758128"/>
            <a:ext cx="8335617"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t>Added 11 Parking Spots to Downtown </a:t>
            </a:r>
            <a:r>
              <a:rPr lang="en-US" sz="1800" dirty="0" smtClean="0"/>
              <a:t>Parking</a:t>
            </a:r>
            <a:endParaRPr lang="en-US" sz="1800" dirty="0"/>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Jasper </a:t>
            </a:r>
            <a:r>
              <a:rPr lang="en-US" sz="1800" dirty="0"/>
              <a:t>County has allowed 4th and Grant and 2nd and Lyon as public parking, and lots have been improved (lighting, </a:t>
            </a:r>
            <a:r>
              <a:rPr lang="en-US" sz="1800" dirty="0" smtClean="0"/>
              <a:t>sealing)</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4 </a:t>
            </a:r>
            <a:r>
              <a:rPr lang="en-US" sz="1800" dirty="0"/>
              <a:t>Spaces converted to 15 minute parking because of an overabundance of handicap parking </a:t>
            </a:r>
            <a:r>
              <a:rPr lang="en-US" sz="1800" dirty="0" smtClean="0"/>
              <a:t>spaces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Increased </a:t>
            </a:r>
            <a:r>
              <a:rPr lang="en-US" sz="1800" dirty="0"/>
              <a:t>signage, and removal of old signage</a:t>
            </a:r>
          </a:p>
        </p:txBody>
      </p:sp>
      <p:pic>
        <p:nvPicPr>
          <p:cNvPr id="6" name="Google Shape;69;p1"/>
          <p:cNvPicPr preferRelativeResize="0"/>
          <p:nvPr/>
        </p:nvPicPr>
        <p:blipFill rotWithShape="1">
          <a:blip r:embed="rId3">
            <a:alphaModFix/>
          </a:blip>
          <a:srcRect/>
          <a:stretch/>
        </p:blipFill>
        <p:spPr>
          <a:xfrm>
            <a:off x="7633855" y="3640383"/>
            <a:ext cx="1348415" cy="14061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p:nvPr/>
        </p:nvSpPr>
        <p:spPr>
          <a:xfrm>
            <a:off x="0" y="0"/>
            <a:ext cx="9161100" cy="1290600"/>
          </a:xfrm>
          <a:prstGeom prst="rect">
            <a:avLst/>
          </a:prstGeom>
          <a:solidFill>
            <a:srgbClr val="001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txBox="1">
            <a:spLocks noGrp="1"/>
          </p:cNvSpPr>
          <p:nvPr>
            <p:ph type="title" idx="4294967295"/>
          </p:nvPr>
        </p:nvSpPr>
        <p:spPr>
          <a:xfrm>
            <a:off x="609601" y="225887"/>
            <a:ext cx="7752248" cy="1012200"/>
          </a:xfrm>
          <a:prstGeom prst="rect">
            <a:avLst/>
          </a:prstGeom>
        </p:spPr>
        <p:txBody>
          <a:bodyPr spcFirstLastPara="1" wrap="square" lIns="91425" tIns="91425" rIns="91425" bIns="91425" anchor="t" anchorCtr="0">
            <a:noAutofit/>
          </a:bodyPr>
          <a:lstStyle/>
          <a:p>
            <a:pPr marL="0" lvl="0" indent="0" algn="ctr" rtl="0">
              <a:spcBef>
                <a:spcPts val="0"/>
              </a:spcBef>
              <a:spcAft>
                <a:spcPts val="400"/>
              </a:spcAft>
              <a:buNone/>
            </a:pPr>
            <a:r>
              <a:rPr lang="en-US" dirty="0" smtClean="0"/>
              <a:t>TOURISM: EXPERIENCE CARTHAGE, MO</a:t>
            </a:r>
            <a:endParaRPr lang="en-US" sz="1600" i="1" dirty="0"/>
          </a:p>
        </p:txBody>
      </p:sp>
      <p:sp>
        <p:nvSpPr>
          <p:cNvPr id="6" name="Google Shape;137;p22"/>
          <p:cNvSpPr txBox="1">
            <a:spLocks/>
          </p:cNvSpPr>
          <p:nvPr/>
        </p:nvSpPr>
        <p:spPr>
          <a:xfrm>
            <a:off x="2683936" y="3597897"/>
            <a:ext cx="3637448" cy="1225208"/>
          </a:xfrm>
          <a:prstGeom prst="rect">
            <a:avLst/>
          </a:prstGeom>
          <a:noFill/>
          <a:ln>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pPr>
              <a:spcAft>
                <a:spcPts val="400"/>
              </a:spcAft>
            </a:pPr>
            <a:r>
              <a:rPr lang="en-US" sz="1200" dirty="0" smtClean="0">
                <a:solidFill>
                  <a:schemeClr val="bg2">
                    <a:lumMod val="50000"/>
                  </a:schemeClr>
                </a:solidFill>
                <a:latin typeface="+mn-lt"/>
              </a:rPr>
              <a:t>Location: Inside Carthage Chamber of </a:t>
            </a:r>
            <a:r>
              <a:rPr lang="en-US" sz="1200" dirty="0" smtClean="0">
                <a:solidFill>
                  <a:schemeClr val="bg2">
                    <a:lumMod val="50000"/>
                  </a:schemeClr>
                </a:solidFill>
                <a:latin typeface="+mn-lt"/>
              </a:rPr>
              <a:t>Commerce, 402 </a:t>
            </a:r>
            <a:r>
              <a:rPr lang="en-US" sz="1200" dirty="0" smtClean="0">
                <a:solidFill>
                  <a:schemeClr val="bg2">
                    <a:lumMod val="50000"/>
                  </a:schemeClr>
                </a:solidFill>
                <a:latin typeface="+mn-lt"/>
              </a:rPr>
              <a:t>S Garrison, Carthage, MO 64836</a:t>
            </a:r>
          </a:p>
          <a:p>
            <a:pPr>
              <a:spcAft>
                <a:spcPts val="400"/>
              </a:spcAft>
            </a:pPr>
            <a:r>
              <a:rPr lang="en-US" sz="1200" dirty="0" smtClean="0">
                <a:solidFill>
                  <a:schemeClr val="bg2">
                    <a:lumMod val="50000"/>
                  </a:schemeClr>
                </a:solidFill>
                <a:latin typeface="+mn-lt"/>
              </a:rPr>
              <a:t>Website: </a:t>
            </a:r>
            <a:r>
              <a:rPr lang="en-US" sz="1200" u="sng" dirty="0" smtClean="0">
                <a:solidFill>
                  <a:schemeClr val="bg2">
                    <a:lumMod val="50000"/>
                  </a:schemeClr>
                </a:solidFill>
                <a:latin typeface="+mn-lt"/>
              </a:rPr>
              <a:t>www.experiencecarthagemo.com</a:t>
            </a:r>
          </a:p>
          <a:p>
            <a:pPr>
              <a:spcAft>
                <a:spcPts val="400"/>
              </a:spcAft>
            </a:pPr>
            <a:r>
              <a:rPr lang="en-US" sz="1200" dirty="0" smtClean="0">
                <a:solidFill>
                  <a:schemeClr val="bg2">
                    <a:lumMod val="50000"/>
                  </a:schemeClr>
                </a:solidFill>
                <a:latin typeface="+mn-lt"/>
              </a:rPr>
              <a:t>Phone Number: (417) 423-8075</a:t>
            </a:r>
          </a:p>
          <a:p>
            <a:pPr>
              <a:spcAft>
                <a:spcPts val="400"/>
              </a:spcAft>
            </a:pPr>
            <a:r>
              <a:rPr lang="en-US" sz="1200" dirty="0" smtClean="0">
                <a:solidFill>
                  <a:schemeClr val="bg2">
                    <a:lumMod val="50000"/>
                  </a:schemeClr>
                </a:solidFill>
                <a:latin typeface="+mn-lt"/>
              </a:rPr>
              <a:t>Social:             </a:t>
            </a:r>
            <a:r>
              <a:rPr lang="en-US" sz="1200" dirty="0" smtClean="0">
                <a:solidFill>
                  <a:schemeClr val="bg2">
                    <a:lumMod val="50000"/>
                  </a:schemeClr>
                </a:solidFill>
                <a:latin typeface="+mn-lt"/>
              </a:rPr>
              <a:t> </a:t>
            </a:r>
            <a:r>
              <a:rPr lang="en-US" sz="1200" dirty="0" smtClean="0">
                <a:solidFill>
                  <a:schemeClr val="bg2">
                    <a:lumMod val="50000"/>
                  </a:schemeClr>
                </a:solidFill>
                <a:latin typeface="+mn-lt"/>
              </a:rPr>
              <a:t>@</a:t>
            </a:r>
            <a:r>
              <a:rPr lang="en-US" sz="1200" dirty="0" err="1" smtClean="0">
                <a:solidFill>
                  <a:schemeClr val="bg2">
                    <a:lumMod val="50000"/>
                  </a:schemeClr>
                </a:solidFill>
                <a:latin typeface="+mn-lt"/>
              </a:rPr>
              <a:t>ExperienceCarthageMO</a:t>
            </a:r>
            <a:r>
              <a:rPr lang="en-US" sz="1200" dirty="0" smtClean="0">
                <a:solidFill>
                  <a:schemeClr val="bg2">
                    <a:lumMod val="50000"/>
                  </a:schemeClr>
                </a:solidFill>
                <a:latin typeface="+mn-lt"/>
              </a:rPr>
              <a:t> </a:t>
            </a:r>
          </a:p>
          <a:p>
            <a:pPr>
              <a:spcAft>
                <a:spcPts val="400"/>
              </a:spcAft>
            </a:pPr>
            <a:endParaRPr lang="en-US" sz="2000" dirty="0" smtClean="0">
              <a:solidFill>
                <a:schemeClr val="bg2"/>
              </a:solidFill>
            </a:endParaRPr>
          </a:p>
          <a:p>
            <a:pPr>
              <a:spcAft>
                <a:spcPts val="400"/>
              </a:spcAft>
            </a:pPr>
            <a:endParaRPr lang="en-US" sz="1600" i="1" dirty="0">
              <a:solidFill>
                <a:schemeClr val="bg2"/>
              </a:solidFill>
            </a:endParaRPr>
          </a:p>
        </p:txBody>
      </p:sp>
      <p:pic>
        <p:nvPicPr>
          <p:cNvPr id="5" name="Picture 4"/>
          <p:cNvPicPr>
            <a:picLocks noChangeAspect="1"/>
          </p:cNvPicPr>
          <p:nvPr/>
        </p:nvPicPr>
        <p:blipFill>
          <a:blip r:embed="rId3"/>
          <a:stretch>
            <a:fillRect/>
          </a:stretch>
        </p:blipFill>
        <p:spPr>
          <a:xfrm>
            <a:off x="3255530" y="4588530"/>
            <a:ext cx="554335" cy="173542"/>
          </a:xfrm>
          <a:prstGeom prst="rect">
            <a:avLst/>
          </a:prstGeom>
        </p:spPr>
      </p:pic>
      <p:pic>
        <p:nvPicPr>
          <p:cNvPr id="7" name="Google Shape;69;p1"/>
          <p:cNvPicPr preferRelativeResize="0"/>
          <p:nvPr/>
        </p:nvPicPr>
        <p:blipFill rotWithShape="1">
          <a:blip r:embed="rId4">
            <a:alphaModFix/>
          </a:blip>
          <a:srcRect/>
          <a:stretch/>
        </p:blipFill>
        <p:spPr>
          <a:xfrm>
            <a:off x="7633855" y="3640383"/>
            <a:ext cx="1348415" cy="1406136"/>
          </a:xfrm>
          <a:prstGeom prst="rect">
            <a:avLst/>
          </a:prstGeom>
          <a:noFill/>
          <a:ln>
            <a:noFill/>
          </a:ln>
        </p:spPr>
      </p:pic>
      <p:sp>
        <p:nvSpPr>
          <p:cNvPr id="2" name="TextBox 1"/>
          <p:cNvSpPr txBox="1"/>
          <p:nvPr/>
        </p:nvSpPr>
        <p:spPr>
          <a:xfrm>
            <a:off x="4133901" y="1491024"/>
            <a:ext cx="4174161"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Website</a:t>
            </a:r>
          </a:p>
          <a:p>
            <a:pPr lvl="1"/>
            <a:r>
              <a:rPr lang="en-US" dirty="0"/>
              <a:t>	</a:t>
            </a:r>
            <a:r>
              <a:rPr lang="en-US" dirty="0" smtClean="0"/>
              <a:t>Historic Homes Driving Tour</a:t>
            </a:r>
          </a:p>
          <a:p>
            <a:pPr lvl="1"/>
            <a:r>
              <a:rPr lang="en-US" dirty="0"/>
              <a:t>	</a:t>
            </a:r>
            <a:r>
              <a:rPr lang="en-US" dirty="0" smtClean="0"/>
              <a:t>Historic Home Walking Guide</a:t>
            </a:r>
          </a:p>
          <a:p>
            <a:pPr marL="285750" indent="-285750">
              <a:buFont typeface="Arial" panose="020B0604020202020204" pitchFamily="34" charset="0"/>
              <a:buChar char="•"/>
            </a:pPr>
            <a:r>
              <a:rPr lang="en-US" dirty="0" smtClean="0"/>
              <a:t>Events: We want to hear from you! </a:t>
            </a:r>
          </a:p>
          <a:p>
            <a:pPr lvl="3"/>
            <a:r>
              <a:rPr lang="en-US" dirty="0" smtClean="0"/>
              <a:t>	Submit events online to be featured on 	Website and Social Media</a:t>
            </a:r>
          </a:p>
          <a:p>
            <a:pPr lvl="3"/>
            <a:endParaRPr lang="en-US" dirty="0" smtClean="0"/>
          </a:p>
          <a:p>
            <a:pPr marL="285750" lvl="3" indent="-285750">
              <a:buFont typeface="Arial" panose="020B0604020202020204" pitchFamily="34" charset="0"/>
              <a:buChar char="•"/>
            </a:pPr>
            <a:r>
              <a:rPr lang="en-US" dirty="0" smtClean="0"/>
              <a:t>Food Truck Friday</a:t>
            </a:r>
          </a:p>
          <a:p>
            <a:pPr marL="285750" lvl="3" indent="-285750">
              <a:buFont typeface="Arial" panose="020B0604020202020204" pitchFamily="34" charset="0"/>
              <a:buChar char="•"/>
            </a:pP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013" y="787408"/>
            <a:ext cx="3188245" cy="3188245"/>
          </a:xfrm>
          <a:prstGeom prst="rect">
            <a:avLst/>
          </a:prstGeom>
        </p:spPr>
      </p:pic>
    </p:spTree>
    <p:extLst>
      <p:ext uri="{BB962C8B-B14F-4D97-AF65-F5344CB8AC3E}">
        <p14:creationId xmlns:p14="http://schemas.microsoft.com/office/powerpoint/2010/main" val="152019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p:nvPr/>
        </p:nvSpPr>
        <p:spPr>
          <a:xfrm>
            <a:off x="0" y="0"/>
            <a:ext cx="9161100" cy="1437900"/>
          </a:xfrm>
          <a:prstGeom prst="rect">
            <a:avLst/>
          </a:prstGeom>
          <a:solidFill>
            <a:srgbClr val="001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3"/>
          <p:cNvSpPr txBox="1">
            <a:spLocks noGrp="1"/>
          </p:cNvSpPr>
          <p:nvPr>
            <p:ph type="title" idx="4294967295"/>
          </p:nvPr>
        </p:nvSpPr>
        <p:spPr>
          <a:xfrm>
            <a:off x="252065" y="81197"/>
            <a:ext cx="8520600" cy="101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400"/>
              </a:spcAft>
              <a:buSzPts val="3200"/>
              <a:buNone/>
            </a:pPr>
            <a:r>
              <a:rPr lang="en-US" dirty="0" smtClean="0"/>
              <a:t>BUILDING AND CONSTRUCTION PERMITS/CODE ENFORCEMENT</a:t>
            </a:r>
            <a:endParaRPr lang="en-US" sz="1600" i="1" dirty="0"/>
          </a:p>
        </p:txBody>
      </p:sp>
      <p:sp>
        <p:nvSpPr>
          <p:cNvPr id="2" name="TextBox 1"/>
          <p:cNvSpPr txBox="1"/>
          <p:nvPr/>
        </p:nvSpPr>
        <p:spPr>
          <a:xfrm>
            <a:off x="390939" y="1538732"/>
            <a:ext cx="7527235" cy="3416320"/>
          </a:xfrm>
          <a:prstGeom prst="rect">
            <a:avLst/>
          </a:prstGeom>
          <a:noFill/>
        </p:spPr>
        <p:txBody>
          <a:bodyPr wrap="square" rtlCol="0">
            <a:spAutoFit/>
          </a:bodyPr>
          <a:lstStyle/>
          <a:p>
            <a:r>
              <a:rPr lang="en-US" sz="1800" b="1" dirty="0"/>
              <a:t>FY 22 Nuisance Abatement </a:t>
            </a:r>
          </a:p>
          <a:p>
            <a:r>
              <a:rPr lang="en-US" sz="1800" dirty="0"/>
              <a:t>895 </a:t>
            </a:r>
            <a:r>
              <a:rPr lang="en-US" sz="1800" dirty="0" smtClean="0"/>
              <a:t>Inspections, 355 posted, 463 </a:t>
            </a:r>
            <a:r>
              <a:rPr lang="en-US" sz="1800" dirty="0"/>
              <a:t>were </a:t>
            </a:r>
            <a:r>
              <a:rPr lang="en-US" sz="1800" dirty="0" smtClean="0"/>
              <a:t>re-inspected </a:t>
            </a:r>
            <a:r>
              <a:rPr lang="en-US" sz="1800" dirty="0"/>
              <a:t>and cleared without city intervention other than notification</a:t>
            </a:r>
          </a:p>
          <a:p>
            <a:endParaRPr lang="en-US" sz="1800" dirty="0"/>
          </a:p>
          <a:p>
            <a:r>
              <a:rPr lang="en-US" sz="1800" b="1" dirty="0"/>
              <a:t>FY 22 Property Maintenance</a:t>
            </a:r>
          </a:p>
          <a:p>
            <a:r>
              <a:rPr lang="en-US" sz="1800" dirty="0"/>
              <a:t>9 Buildings removed from demo list due to renovation or </a:t>
            </a:r>
            <a:r>
              <a:rPr lang="en-US" sz="1800" dirty="0" smtClean="0"/>
              <a:t>repair</a:t>
            </a:r>
          </a:p>
          <a:p>
            <a:r>
              <a:rPr lang="en-US" sz="1800" dirty="0" smtClean="0"/>
              <a:t>16 </a:t>
            </a:r>
            <a:r>
              <a:rPr lang="en-US" sz="1800" dirty="0"/>
              <a:t>buildings demolished</a:t>
            </a:r>
          </a:p>
          <a:p>
            <a:endParaRPr lang="en-US" sz="1800" dirty="0"/>
          </a:p>
          <a:p>
            <a:r>
              <a:rPr lang="en-US" sz="1800" b="1" dirty="0"/>
              <a:t>Total FY 22 Building Permits Issued</a:t>
            </a:r>
          </a:p>
          <a:p>
            <a:r>
              <a:rPr lang="en-US" sz="1800" dirty="0"/>
              <a:t>136 permits issued </a:t>
            </a:r>
            <a:r>
              <a:rPr lang="en-US" sz="1800" dirty="0" smtClean="0"/>
              <a:t>totaling </a:t>
            </a:r>
            <a:r>
              <a:rPr lang="en-US" sz="1800" dirty="0" smtClean="0">
                <a:solidFill>
                  <a:schemeClr val="accent2"/>
                </a:solidFill>
              </a:rPr>
              <a:t>$42 </a:t>
            </a:r>
            <a:r>
              <a:rPr lang="en-US" sz="1800" dirty="0">
                <a:solidFill>
                  <a:schemeClr val="accent2"/>
                </a:solidFill>
              </a:rPr>
              <a:t>Million </a:t>
            </a:r>
            <a:r>
              <a:rPr lang="en-US" sz="1800" dirty="0"/>
              <a:t>in construction within the city</a:t>
            </a:r>
          </a:p>
          <a:p>
            <a:r>
              <a:rPr lang="en-US" sz="1800" dirty="0"/>
              <a:t>616 other permits for improvements (roofing, electrical) </a:t>
            </a:r>
            <a:r>
              <a:rPr lang="en-US" sz="1800" dirty="0" smtClean="0"/>
              <a:t>totaling </a:t>
            </a:r>
            <a:r>
              <a:rPr lang="en-US" sz="1800" dirty="0">
                <a:solidFill>
                  <a:schemeClr val="accent2"/>
                </a:solidFill>
              </a:rPr>
              <a:t>$105,000</a:t>
            </a:r>
          </a:p>
        </p:txBody>
      </p:sp>
      <p:pic>
        <p:nvPicPr>
          <p:cNvPr id="6" name="Google Shape;69;p1"/>
          <p:cNvPicPr preferRelativeResize="0"/>
          <p:nvPr/>
        </p:nvPicPr>
        <p:blipFill rotWithShape="1">
          <a:blip r:embed="rId3">
            <a:alphaModFix/>
          </a:blip>
          <a:srcRect/>
          <a:stretch/>
        </p:blipFill>
        <p:spPr>
          <a:xfrm>
            <a:off x="7633855" y="3640383"/>
            <a:ext cx="1348415" cy="14061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
          <p:cNvSpPr/>
          <p:nvPr/>
        </p:nvSpPr>
        <p:spPr>
          <a:xfrm>
            <a:off x="-17100" y="0"/>
            <a:ext cx="9161100" cy="1437900"/>
          </a:xfrm>
          <a:prstGeom prst="rect">
            <a:avLst/>
          </a:prstGeom>
          <a:solidFill>
            <a:srgbClr val="001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4"/>
          <p:cNvSpPr txBox="1">
            <a:spLocks noGrp="1"/>
          </p:cNvSpPr>
          <p:nvPr>
            <p:ph type="title" idx="4294967295"/>
          </p:nvPr>
        </p:nvSpPr>
        <p:spPr>
          <a:xfrm>
            <a:off x="3049526" y="278916"/>
            <a:ext cx="3173622" cy="1742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400"/>
              </a:spcAft>
              <a:buSzPts val="3200"/>
              <a:buNone/>
            </a:pPr>
            <a:r>
              <a:rPr lang="en-US" dirty="0" smtClean="0"/>
              <a:t>MYERS PARK</a:t>
            </a:r>
            <a:endParaRPr lang="en-US" sz="1600" i="1" dirty="0"/>
          </a:p>
        </p:txBody>
      </p:sp>
      <p:pic>
        <p:nvPicPr>
          <p:cNvPr id="201" name="Google Shape;201;p14"/>
          <p:cNvPicPr preferRelativeResize="0"/>
          <p:nvPr/>
        </p:nvPicPr>
        <p:blipFill rotWithShape="1">
          <a:blip r:embed="rId3">
            <a:alphaModFix/>
          </a:blip>
          <a:srcRect/>
          <a:stretch/>
        </p:blipFill>
        <p:spPr>
          <a:xfrm>
            <a:off x="2568832" y="2151928"/>
            <a:ext cx="1818199" cy="1865997"/>
          </a:xfrm>
          <a:prstGeom prst="rect">
            <a:avLst/>
          </a:prstGeom>
          <a:noFill/>
          <a:ln>
            <a:noFill/>
          </a:ln>
        </p:spPr>
      </p:pic>
      <p:sp>
        <p:nvSpPr>
          <p:cNvPr id="2" name="TextBox 1"/>
          <p:cNvSpPr txBox="1"/>
          <p:nvPr/>
        </p:nvSpPr>
        <p:spPr>
          <a:xfrm>
            <a:off x="274227" y="1634154"/>
            <a:ext cx="2244716" cy="310854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What is Myers Park?</a:t>
            </a:r>
          </a:p>
          <a:p>
            <a:endParaRPr lang="en-US" dirty="0" smtClean="0"/>
          </a:p>
          <a:p>
            <a:pPr marL="285750" indent="-285750">
              <a:buFont typeface="Arial" panose="020B0604020202020204" pitchFamily="34" charset="0"/>
              <a:buChar char="•"/>
            </a:pPr>
            <a:r>
              <a:rPr lang="en-US" dirty="0" smtClean="0"/>
              <a:t>G3 </a:t>
            </a:r>
            <a:r>
              <a:rPr lang="en-US" dirty="0"/>
              <a:t>Family Entertainment </a:t>
            </a:r>
            <a:r>
              <a:rPr lang="en-US" dirty="0" smtClean="0"/>
              <a:t>Center</a:t>
            </a:r>
          </a:p>
          <a:p>
            <a:pPr lvl="2"/>
            <a:endParaRPr lang="en-US" dirty="0"/>
          </a:p>
          <a:p>
            <a:pPr marL="285750" indent="-285750">
              <a:buFont typeface="Arial" panose="020B0604020202020204" pitchFamily="34" charset="0"/>
              <a:buChar char="•"/>
            </a:pPr>
            <a:r>
              <a:rPr lang="en-US" dirty="0" err="1"/>
              <a:t>Wosche</a:t>
            </a:r>
            <a:r>
              <a:rPr lang="en-US" dirty="0"/>
              <a:t> Laundromat and </a:t>
            </a:r>
            <a:r>
              <a:rPr lang="en-US" dirty="0" smtClean="0"/>
              <a:t>Retail</a:t>
            </a:r>
          </a:p>
          <a:p>
            <a:endParaRPr lang="en-US" dirty="0"/>
          </a:p>
          <a:p>
            <a:pPr marL="285750" indent="-285750">
              <a:buFont typeface="Arial" panose="020B0604020202020204" pitchFamily="34" charset="0"/>
              <a:buChar char="•"/>
            </a:pPr>
            <a:r>
              <a:rPr lang="en-US" dirty="0"/>
              <a:t>Townhouses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Other things happening with developers, more announcements </a:t>
            </a:r>
            <a:r>
              <a:rPr lang="en-US" dirty="0" smtClean="0"/>
              <a:t>to come</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936" y="1508932"/>
            <a:ext cx="4542231" cy="3406675"/>
          </a:xfrm>
          <a:prstGeom prst="rect">
            <a:avLst/>
          </a:prstGeom>
        </p:spPr>
      </p:pic>
      <p:pic>
        <p:nvPicPr>
          <p:cNvPr id="8" name="Google Shape;69;p1"/>
          <p:cNvPicPr preferRelativeResize="0"/>
          <p:nvPr/>
        </p:nvPicPr>
        <p:blipFill rotWithShape="1">
          <a:blip r:embed="rId5">
            <a:alphaModFix/>
          </a:blip>
          <a:srcRect/>
          <a:stretch/>
        </p:blipFill>
        <p:spPr>
          <a:xfrm>
            <a:off x="7633855" y="3640383"/>
            <a:ext cx="1348415" cy="14061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5BA"/>
        </a:solidFill>
        <a:effectLst/>
      </p:bgPr>
    </p:bg>
    <p:spTree>
      <p:nvGrpSpPr>
        <p:cNvPr id="1" name="Shape 206"/>
        <p:cNvGrpSpPr/>
        <p:nvPr/>
      </p:nvGrpSpPr>
      <p:grpSpPr>
        <a:xfrm>
          <a:off x="0" y="0"/>
          <a:ext cx="0" cy="0"/>
          <a:chOff x="0" y="0"/>
          <a:chExt cx="0" cy="0"/>
        </a:xfrm>
      </p:grpSpPr>
      <p:pic>
        <p:nvPicPr>
          <p:cNvPr id="209" name="Google Shape;209;p15"/>
          <p:cNvPicPr preferRelativeResize="0"/>
          <p:nvPr/>
        </p:nvPicPr>
        <p:blipFill rotWithShape="1">
          <a:blip r:embed="rId3">
            <a:alphaModFix/>
          </a:blip>
          <a:srcRect/>
          <a:stretch/>
        </p:blipFill>
        <p:spPr>
          <a:xfrm>
            <a:off x="390525" y="3326998"/>
            <a:ext cx="1616670" cy="1616670"/>
          </a:xfrm>
          <a:prstGeom prst="rect">
            <a:avLst/>
          </a:prstGeom>
          <a:noFill/>
          <a:ln>
            <a:noFill/>
          </a:ln>
        </p:spPr>
      </p:pic>
      <p:sp>
        <p:nvSpPr>
          <p:cNvPr id="4" name="Title 3"/>
          <p:cNvSpPr>
            <a:spLocks noGrp="1"/>
          </p:cNvSpPr>
          <p:nvPr>
            <p:ph type="ctrTitle"/>
          </p:nvPr>
        </p:nvSpPr>
        <p:spPr/>
        <p:txBody>
          <a:bodyPr/>
          <a:lstStyle/>
          <a:p>
            <a:r>
              <a:rPr lang="en-US" smtClean="0"/>
              <a:t>THANK YOU FOR ATTENDING</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5BA"/>
        </a:solidFill>
        <a:effectLst/>
      </p:bgPr>
    </p:bg>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277784" y="429922"/>
            <a:ext cx="5381645" cy="74442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smtClean="0"/>
              <a:t>WELCOME</a:t>
            </a:r>
            <a:endParaRPr dirty="0"/>
          </a:p>
        </p:txBody>
      </p:sp>
      <p:sp>
        <p:nvSpPr>
          <p:cNvPr id="75" name="Google Shape;75;p2"/>
          <p:cNvSpPr txBox="1">
            <a:spLocks noGrp="1"/>
          </p:cNvSpPr>
          <p:nvPr>
            <p:ph type="body" idx="1"/>
          </p:nvPr>
        </p:nvSpPr>
        <p:spPr>
          <a:xfrm>
            <a:off x="277784" y="2431964"/>
            <a:ext cx="8717020" cy="1577823"/>
          </a:xfrm>
          <a:prstGeom prst="rect">
            <a:avLst/>
          </a:prstGeom>
          <a:noFill/>
          <a:ln>
            <a:noFill/>
          </a:ln>
        </p:spPr>
        <p:txBody>
          <a:bodyPr spcFirstLastPara="1" wrap="square" lIns="91425" tIns="91425" rIns="91425" bIns="91425" anchor="t" anchorCtr="0">
            <a:noAutofit/>
          </a:bodyPr>
          <a:lstStyle/>
          <a:p>
            <a:pPr marL="0" indent="0">
              <a:buNone/>
            </a:pPr>
            <a:r>
              <a:rPr lang="en" sz="2800" b="1" dirty="0">
                <a:solidFill>
                  <a:schemeClr val="bg2">
                    <a:lumMod val="50000"/>
                  </a:schemeClr>
                </a:solidFill>
                <a:latin typeface="+mn-lt"/>
              </a:rPr>
              <a:t>Julie </a:t>
            </a:r>
            <a:r>
              <a:rPr lang="en" sz="2800" b="1" dirty="0" smtClean="0">
                <a:solidFill>
                  <a:schemeClr val="bg2">
                    <a:lumMod val="50000"/>
                  </a:schemeClr>
                </a:solidFill>
                <a:latin typeface="+mn-lt"/>
              </a:rPr>
              <a:t>Reams: </a:t>
            </a:r>
            <a:r>
              <a:rPr lang="en-US" sz="2800" b="1" dirty="0" smtClean="0">
                <a:solidFill>
                  <a:schemeClr val="bg2">
                    <a:lumMod val="50000"/>
                  </a:schemeClr>
                </a:solidFill>
                <a:latin typeface="+mn-lt"/>
              </a:rPr>
              <a:t>President/CEO</a:t>
            </a:r>
            <a:endParaRPr lang="en-US" sz="2800" b="1" dirty="0">
              <a:solidFill>
                <a:schemeClr val="bg2">
                  <a:lumMod val="50000"/>
                </a:schemeClr>
              </a:solidFill>
              <a:latin typeface="+mn-lt"/>
            </a:endParaRPr>
          </a:p>
          <a:p>
            <a:pPr marL="0" lvl="0" indent="0" rtl="0">
              <a:lnSpc>
                <a:spcPct val="115000"/>
              </a:lnSpc>
              <a:spcBef>
                <a:spcPts val="0"/>
              </a:spcBef>
              <a:spcAft>
                <a:spcPts val="0"/>
              </a:spcAft>
              <a:buSzPts val="1400"/>
              <a:buNone/>
            </a:pPr>
            <a:r>
              <a:rPr lang="en" sz="2800" b="1" dirty="0" smtClean="0">
                <a:solidFill>
                  <a:schemeClr val="bg2">
                    <a:lumMod val="50000"/>
                  </a:schemeClr>
                </a:solidFill>
                <a:latin typeface="+mn-lt"/>
              </a:rPr>
              <a:t>Carthage </a:t>
            </a:r>
            <a:r>
              <a:rPr lang="en" sz="2800" b="1" dirty="0">
                <a:solidFill>
                  <a:schemeClr val="bg2">
                    <a:lumMod val="50000"/>
                  </a:schemeClr>
                </a:solidFill>
                <a:latin typeface="+mn-lt"/>
              </a:rPr>
              <a:t>Chamber of </a:t>
            </a:r>
            <a:r>
              <a:rPr lang="en" sz="2800" b="1" dirty="0" smtClean="0">
                <a:solidFill>
                  <a:schemeClr val="bg2">
                    <a:lumMod val="50000"/>
                  </a:schemeClr>
                </a:solidFill>
                <a:latin typeface="+mn-lt"/>
              </a:rPr>
              <a:t>Commerce</a:t>
            </a:r>
          </a:p>
          <a:p>
            <a:pPr marL="0" lvl="0" indent="0" rtl="0">
              <a:lnSpc>
                <a:spcPct val="115000"/>
              </a:lnSpc>
              <a:spcBef>
                <a:spcPts val="0"/>
              </a:spcBef>
              <a:spcAft>
                <a:spcPts val="0"/>
              </a:spcAft>
              <a:buSzPts val="1400"/>
              <a:buNone/>
            </a:pPr>
            <a:endParaRPr lang="en" sz="1800" dirty="0">
              <a:solidFill>
                <a:schemeClr val="bg2">
                  <a:lumMod val="50000"/>
                </a:schemeClr>
              </a:solidFill>
            </a:endParaRPr>
          </a:p>
          <a:p>
            <a:pPr marL="0" lvl="0" indent="0" rtl="0">
              <a:lnSpc>
                <a:spcPct val="115000"/>
              </a:lnSpc>
              <a:spcBef>
                <a:spcPts val="0"/>
              </a:spcBef>
              <a:spcAft>
                <a:spcPts val="0"/>
              </a:spcAft>
              <a:buSzPts val="1400"/>
              <a:buNone/>
            </a:pPr>
            <a:endParaRPr sz="1800" dirty="0">
              <a:solidFill>
                <a:schemeClr val="bg2">
                  <a:lumMod val="50000"/>
                </a:schemeClr>
              </a:solidFill>
            </a:endParaRPr>
          </a:p>
        </p:txBody>
      </p:sp>
      <p:pic>
        <p:nvPicPr>
          <p:cNvPr id="77" name="Google Shape;77;p2"/>
          <p:cNvPicPr preferRelativeResize="0"/>
          <p:nvPr/>
        </p:nvPicPr>
        <p:blipFill rotWithShape="1">
          <a:blip r:embed="rId3">
            <a:alphaModFix/>
          </a:blip>
          <a:srcRect/>
          <a:stretch/>
        </p:blipFill>
        <p:spPr>
          <a:xfrm>
            <a:off x="6037124" y="278260"/>
            <a:ext cx="2619375" cy="1047750"/>
          </a:xfrm>
          <a:prstGeom prst="rect">
            <a:avLst/>
          </a:prstGeom>
          <a:noFill/>
          <a:ln>
            <a:noFill/>
          </a:ln>
        </p:spPr>
      </p:pic>
      <p:pic>
        <p:nvPicPr>
          <p:cNvPr id="8" name="Google Shape;69;p1"/>
          <p:cNvPicPr preferRelativeResize="0"/>
          <p:nvPr/>
        </p:nvPicPr>
        <p:blipFill rotWithShape="1">
          <a:blip r:embed="rId4">
            <a:alphaModFix/>
          </a:blip>
          <a:srcRect/>
          <a:stretch/>
        </p:blipFill>
        <p:spPr>
          <a:xfrm>
            <a:off x="7346812" y="3439991"/>
            <a:ext cx="1616670" cy="16166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5BA"/>
        </a:solidFill>
        <a:effectLst/>
      </p:bgPr>
    </p:bg>
    <p:spTree>
      <p:nvGrpSpPr>
        <p:cNvPr id="1" name="Shape 73"/>
        <p:cNvGrpSpPr/>
        <p:nvPr/>
      </p:nvGrpSpPr>
      <p:grpSpPr>
        <a:xfrm>
          <a:off x="0" y="0"/>
          <a:ext cx="0" cy="0"/>
          <a:chOff x="0" y="0"/>
          <a:chExt cx="0" cy="0"/>
        </a:xfrm>
      </p:grpSpPr>
      <p:sp>
        <p:nvSpPr>
          <p:cNvPr id="3" name="Title 2"/>
          <p:cNvSpPr>
            <a:spLocks noGrp="1"/>
          </p:cNvSpPr>
          <p:nvPr>
            <p:ph type="title"/>
          </p:nvPr>
        </p:nvSpPr>
        <p:spPr>
          <a:xfrm>
            <a:off x="480187" y="348905"/>
            <a:ext cx="8086994" cy="767700"/>
          </a:xfrm>
        </p:spPr>
        <p:txBody>
          <a:bodyPr/>
          <a:lstStyle/>
          <a:p>
            <a:r>
              <a:rPr lang="en-US" dirty="0" smtClean="0"/>
              <a:t>THE MISSION OF THE CITY OF CARTHAGE</a:t>
            </a:r>
            <a:endParaRPr lang="en-US" dirty="0"/>
          </a:p>
        </p:txBody>
      </p:sp>
      <p:sp>
        <p:nvSpPr>
          <p:cNvPr id="8" name="Google Shape;84;p3"/>
          <p:cNvSpPr txBox="1">
            <a:spLocks noGrp="1"/>
          </p:cNvSpPr>
          <p:nvPr>
            <p:ph type="body" idx="1"/>
          </p:nvPr>
        </p:nvSpPr>
        <p:spPr>
          <a:xfrm>
            <a:off x="859579" y="1408568"/>
            <a:ext cx="7328209" cy="271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6000"/>
              <a:buNone/>
            </a:pPr>
            <a:r>
              <a:rPr lang="en" sz="1800" dirty="0">
                <a:solidFill>
                  <a:schemeClr val="bg2">
                    <a:lumMod val="50000"/>
                  </a:schemeClr>
                </a:solidFill>
                <a:latin typeface="+mn-lt"/>
              </a:rPr>
              <a:t>T</a:t>
            </a:r>
            <a:r>
              <a:rPr lang="en" sz="1800" dirty="0" smtClean="0">
                <a:solidFill>
                  <a:schemeClr val="bg2">
                    <a:lumMod val="50000"/>
                  </a:schemeClr>
                </a:solidFill>
                <a:latin typeface="+mn-lt"/>
              </a:rPr>
              <a:t>o </a:t>
            </a:r>
            <a:r>
              <a:rPr lang="en" sz="1800" dirty="0">
                <a:solidFill>
                  <a:schemeClr val="bg2">
                    <a:lumMod val="50000"/>
                  </a:schemeClr>
                </a:solidFill>
                <a:latin typeface="+mn-lt"/>
              </a:rPr>
              <a:t>provide and maintain essential, quality public services that meet the collective basic needs of our residents in a cost effective, responsive, and professional manner given the changing needs and resources available and to identify and seize opportunities for a higher quality of life, while protecting our legacy and maintaining our historical sense of community </a:t>
            </a:r>
            <a:r>
              <a:rPr lang="en" sz="1800" dirty="0" smtClean="0">
                <a:solidFill>
                  <a:schemeClr val="bg2">
                    <a:lumMod val="50000"/>
                  </a:schemeClr>
                </a:solidFill>
                <a:latin typeface="+mn-lt"/>
              </a:rPr>
              <a:t>values.</a:t>
            </a:r>
            <a:endParaRPr sz="1800" dirty="0">
              <a:solidFill>
                <a:schemeClr val="bg2">
                  <a:lumMod val="50000"/>
                </a:schemeClr>
              </a:solidFill>
              <a:latin typeface="+mn-lt"/>
            </a:endParaRPr>
          </a:p>
        </p:txBody>
      </p:sp>
      <p:pic>
        <p:nvPicPr>
          <p:cNvPr id="9" name="Google Shape;69;p1"/>
          <p:cNvPicPr preferRelativeResize="0"/>
          <p:nvPr/>
        </p:nvPicPr>
        <p:blipFill rotWithShape="1">
          <a:blip r:embed="rId3">
            <a:alphaModFix/>
          </a:blip>
          <a:srcRect/>
          <a:stretch/>
        </p:blipFill>
        <p:spPr>
          <a:xfrm>
            <a:off x="7379454" y="3442955"/>
            <a:ext cx="1616670" cy="1616670"/>
          </a:xfrm>
          <a:prstGeom prst="rect">
            <a:avLst/>
          </a:prstGeom>
          <a:noFill/>
          <a:ln>
            <a:noFill/>
          </a:ln>
        </p:spPr>
      </p:pic>
    </p:spTree>
    <p:extLst>
      <p:ext uri="{BB962C8B-B14F-4D97-AF65-F5344CB8AC3E}">
        <p14:creationId xmlns:p14="http://schemas.microsoft.com/office/powerpoint/2010/main" val="361595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5BA"/>
        </a:solidFill>
        <a:effectLst/>
      </p:bgPr>
    </p:bg>
    <p:spTree>
      <p:nvGrpSpPr>
        <p:cNvPr id="1" name="Shape 73"/>
        <p:cNvGrpSpPr/>
        <p:nvPr/>
      </p:nvGrpSpPr>
      <p:grpSpPr>
        <a:xfrm>
          <a:off x="0" y="0"/>
          <a:ext cx="0" cy="0"/>
          <a:chOff x="0" y="0"/>
          <a:chExt cx="0" cy="0"/>
        </a:xfrm>
      </p:grpSpPr>
      <p:sp>
        <p:nvSpPr>
          <p:cNvPr id="3" name="Title 2"/>
          <p:cNvSpPr>
            <a:spLocks noGrp="1"/>
          </p:cNvSpPr>
          <p:nvPr>
            <p:ph type="title"/>
          </p:nvPr>
        </p:nvSpPr>
        <p:spPr>
          <a:xfrm>
            <a:off x="2123771" y="348905"/>
            <a:ext cx="4271305" cy="767700"/>
          </a:xfrm>
        </p:spPr>
        <p:txBody>
          <a:bodyPr/>
          <a:lstStyle/>
          <a:p>
            <a:r>
              <a:rPr lang="en-US" dirty="0" smtClean="0"/>
              <a:t>THE CITY STRUCTURE</a:t>
            </a:r>
            <a:endParaRPr lang="en-US" dirty="0"/>
          </a:p>
        </p:txBody>
      </p:sp>
      <p:sp>
        <p:nvSpPr>
          <p:cNvPr id="8" name="Google Shape;84;p3"/>
          <p:cNvSpPr txBox="1">
            <a:spLocks noGrp="1"/>
          </p:cNvSpPr>
          <p:nvPr>
            <p:ph type="body" idx="1"/>
          </p:nvPr>
        </p:nvSpPr>
        <p:spPr>
          <a:xfrm>
            <a:off x="922543" y="1116605"/>
            <a:ext cx="7328209" cy="2710200"/>
          </a:xfrm>
          <a:prstGeom prst="rect">
            <a:avLst/>
          </a:prstGeom>
          <a:noFill/>
          <a:ln>
            <a:noFill/>
          </a:ln>
        </p:spPr>
        <p:txBody>
          <a:bodyPr spcFirstLastPara="1" wrap="square" lIns="91425" tIns="91425" rIns="91425" bIns="91425" anchor="ctr" anchorCtr="0">
            <a:noAutofit/>
          </a:bodyPr>
          <a:lstStyle/>
          <a:p>
            <a:pPr marL="0" lvl="0" indent="0" algn="ctr">
              <a:lnSpc>
                <a:spcPct val="100000"/>
              </a:lnSpc>
              <a:spcBef>
                <a:spcPts val="400"/>
              </a:spcBef>
              <a:spcAft>
                <a:spcPts val="400"/>
              </a:spcAft>
              <a:buSzPts val="3200"/>
              <a:buNone/>
            </a:pPr>
            <a:r>
              <a:rPr lang="en-US" sz="1600" dirty="0">
                <a:solidFill>
                  <a:schemeClr val="bg2">
                    <a:lumMod val="50000"/>
                  </a:schemeClr>
                </a:solidFill>
                <a:latin typeface="+mn-lt"/>
              </a:rPr>
              <a:t>The City Charter defines Carthage as a  “Mayor Strong” city government with an elected Mayor and 10 Council members, two from each geographical district. 6 Council Members were newly elected or appointed this year. </a:t>
            </a:r>
          </a:p>
        </p:txBody>
      </p:sp>
      <p:pic>
        <p:nvPicPr>
          <p:cNvPr id="9" name="Google Shape;69;p1"/>
          <p:cNvPicPr preferRelativeResize="0"/>
          <p:nvPr/>
        </p:nvPicPr>
        <p:blipFill rotWithShape="1">
          <a:blip r:embed="rId3">
            <a:alphaModFix/>
          </a:blip>
          <a:srcRect/>
          <a:stretch/>
        </p:blipFill>
        <p:spPr>
          <a:xfrm>
            <a:off x="7638889" y="3577291"/>
            <a:ext cx="1348415" cy="1406136"/>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435" y="3194004"/>
            <a:ext cx="4268546" cy="1546317"/>
          </a:xfrm>
          <a:prstGeom prst="rect">
            <a:avLst/>
          </a:prstGeom>
        </p:spPr>
      </p:pic>
    </p:spTree>
    <p:extLst>
      <p:ext uri="{BB962C8B-B14F-4D97-AF65-F5344CB8AC3E}">
        <p14:creationId xmlns:p14="http://schemas.microsoft.com/office/powerpoint/2010/main" val="188559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5BA"/>
        </a:solidFill>
        <a:effectLst/>
      </p:bgPr>
    </p:bg>
    <p:spTree>
      <p:nvGrpSpPr>
        <p:cNvPr id="1" name="Shape 73"/>
        <p:cNvGrpSpPr/>
        <p:nvPr/>
      </p:nvGrpSpPr>
      <p:grpSpPr>
        <a:xfrm>
          <a:off x="0" y="0"/>
          <a:ext cx="0" cy="0"/>
          <a:chOff x="0" y="0"/>
          <a:chExt cx="0" cy="0"/>
        </a:xfrm>
      </p:grpSpPr>
      <p:sp>
        <p:nvSpPr>
          <p:cNvPr id="3" name="Title 2"/>
          <p:cNvSpPr>
            <a:spLocks noGrp="1"/>
          </p:cNvSpPr>
          <p:nvPr>
            <p:ph type="title"/>
          </p:nvPr>
        </p:nvSpPr>
        <p:spPr>
          <a:xfrm>
            <a:off x="364950" y="390759"/>
            <a:ext cx="8218543" cy="767700"/>
          </a:xfrm>
        </p:spPr>
        <p:txBody>
          <a:bodyPr/>
          <a:lstStyle/>
          <a:p>
            <a:r>
              <a:rPr lang="en-US" dirty="0" smtClean="0"/>
              <a:t>NUMBER OF EMPLOYEES BY DEPARTMENT</a:t>
            </a:r>
            <a:endParaRPr lang="en-US" dirty="0"/>
          </a:p>
        </p:txBody>
      </p:sp>
      <p:sp>
        <p:nvSpPr>
          <p:cNvPr id="8" name="Google Shape;84;p3"/>
          <p:cNvSpPr txBox="1">
            <a:spLocks noGrp="1"/>
          </p:cNvSpPr>
          <p:nvPr>
            <p:ph type="body" idx="1"/>
          </p:nvPr>
        </p:nvSpPr>
        <p:spPr>
          <a:xfrm>
            <a:off x="1591408" y="2045070"/>
            <a:ext cx="6102082" cy="2710200"/>
          </a:xfrm>
          <a:prstGeom prst="rect">
            <a:avLst/>
          </a:prstGeom>
          <a:noFill/>
          <a:ln>
            <a:noFill/>
          </a:ln>
        </p:spPr>
        <p:txBody>
          <a:bodyPr spcFirstLastPara="1" wrap="square" lIns="91425" tIns="91425" rIns="91425" bIns="91425" numCol="2" anchor="ctr" anchorCtr="0">
            <a:noAutofit/>
          </a:bodyPr>
          <a:lstStyle/>
          <a:p>
            <a:pPr marL="0" lvl="0" indent="0">
              <a:buSzPts val="1800"/>
              <a:buNone/>
            </a:pPr>
            <a:r>
              <a:rPr lang="en-US" sz="1600" dirty="0">
                <a:solidFill>
                  <a:srgbClr val="000000"/>
                </a:solidFill>
                <a:latin typeface="Arial"/>
                <a:ea typeface="Arial"/>
                <a:cs typeface="Arial"/>
                <a:sym typeface="Calibri"/>
              </a:rPr>
              <a:t>Administration: 7 FT, 1 PT</a:t>
            </a:r>
          </a:p>
          <a:p>
            <a:pPr marL="0" lvl="0" indent="0">
              <a:buSzPts val="1800"/>
              <a:buNone/>
            </a:pPr>
            <a:r>
              <a:rPr lang="en-US" sz="1600" dirty="0">
                <a:solidFill>
                  <a:srgbClr val="000000"/>
                </a:solidFill>
                <a:latin typeface="Arial"/>
                <a:ea typeface="Arial"/>
                <a:cs typeface="Arial"/>
                <a:sym typeface="Calibri"/>
              </a:rPr>
              <a:t>Info Tech: 2 FT</a:t>
            </a:r>
          </a:p>
          <a:p>
            <a:pPr marL="0" lvl="0" indent="0">
              <a:buSzPts val="1800"/>
              <a:buNone/>
            </a:pPr>
            <a:r>
              <a:rPr lang="en-US" sz="1600" dirty="0">
                <a:solidFill>
                  <a:srgbClr val="000000"/>
                </a:solidFill>
                <a:latin typeface="Arial"/>
                <a:ea typeface="Arial"/>
                <a:cs typeface="Arial"/>
                <a:sym typeface="Calibri"/>
              </a:rPr>
              <a:t>Attorney: 1 FT*</a:t>
            </a:r>
          </a:p>
          <a:p>
            <a:pPr marL="0" lvl="0" indent="0">
              <a:buSzPts val="1800"/>
              <a:buNone/>
            </a:pPr>
            <a:r>
              <a:rPr lang="en-US" sz="1600" dirty="0">
                <a:solidFill>
                  <a:srgbClr val="000000"/>
                </a:solidFill>
                <a:latin typeface="Arial"/>
                <a:ea typeface="Arial"/>
                <a:cs typeface="Arial"/>
                <a:sym typeface="Calibri"/>
              </a:rPr>
              <a:t>Civil War Museum: 2 PT</a:t>
            </a:r>
          </a:p>
          <a:p>
            <a:pPr marL="0" lvl="0" indent="0">
              <a:buSzPts val="1800"/>
              <a:buNone/>
            </a:pPr>
            <a:r>
              <a:rPr lang="en-US" sz="1600" dirty="0">
                <a:solidFill>
                  <a:srgbClr val="000000"/>
                </a:solidFill>
                <a:latin typeface="Arial"/>
                <a:ea typeface="Arial"/>
                <a:cs typeface="Arial"/>
                <a:sym typeface="Calibri"/>
              </a:rPr>
              <a:t>Memorial Hall: 1 FT, 5 PT</a:t>
            </a:r>
          </a:p>
          <a:p>
            <a:pPr marL="0" lvl="0" indent="0">
              <a:buSzPts val="1800"/>
              <a:buNone/>
            </a:pPr>
            <a:r>
              <a:rPr lang="en-US" sz="1600" dirty="0">
                <a:solidFill>
                  <a:srgbClr val="000000"/>
                </a:solidFill>
                <a:latin typeface="Arial"/>
                <a:ea typeface="Arial"/>
                <a:cs typeface="Arial"/>
                <a:sym typeface="Calibri"/>
              </a:rPr>
              <a:t>Court: 2 FT, 1 PT</a:t>
            </a:r>
          </a:p>
          <a:p>
            <a:pPr marL="0" lvl="0" indent="0">
              <a:buSzPts val="1800"/>
              <a:buNone/>
            </a:pPr>
            <a:r>
              <a:rPr lang="en-US" sz="1600" dirty="0">
                <a:solidFill>
                  <a:srgbClr val="000000"/>
                </a:solidFill>
                <a:latin typeface="Arial"/>
                <a:ea typeface="Arial"/>
                <a:cs typeface="Arial"/>
                <a:sym typeface="Calibri"/>
              </a:rPr>
              <a:t>Public Works: 7 FT</a:t>
            </a:r>
          </a:p>
          <a:p>
            <a:pPr marL="0" lvl="0" indent="0">
              <a:buSzPts val="1800"/>
              <a:buNone/>
            </a:pPr>
            <a:r>
              <a:rPr lang="en-US" sz="1600" dirty="0">
                <a:solidFill>
                  <a:srgbClr val="000000"/>
                </a:solidFill>
                <a:latin typeface="Arial"/>
                <a:ea typeface="Arial"/>
                <a:cs typeface="Arial"/>
                <a:sym typeface="Calibri"/>
              </a:rPr>
              <a:t>Recycling Center: 2 FT</a:t>
            </a:r>
          </a:p>
          <a:p>
            <a:pPr marL="0" lvl="0" indent="0">
              <a:buSzPts val="1800"/>
              <a:buNone/>
            </a:pPr>
            <a:r>
              <a:rPr lang="en-US" sz="1600" dirty="0">
                <a:solidFill>
                  <a:srgbClr val="000000"/>
                </a:solidFill>
                <a:latin typeface="Arial"/>
                <a:ea typeface="Arial"/>
                <a:cs typeface="Arial"/>
                <a:sym typeface="Calibri"/>
              </a:rPr>
              <a:t>Street: 19 FT</a:t>
            </a:r>
          </a:p>
          <a:p>
            <a:pPr marL="0" lvl="0" indent="0">
              <a:buSzPts val="1800"/>
              <a:buNone/>
            </a:pPr>
            <a:r>
              <a:rPr lang="en-US" sz="1600" dirty="0">
                <a:solidFill>
                  <a:srgbClr val="000000"/>
                </a:solidFill>
                <a:latin typeface="Arial"/>
                <a:ea typeface="Arial"/>
                <a:cs typeface="Arial"/>
                <a:sym typeface="Calibri"/>
              </a:rPr>
              <a:t>Police: 37 FT, 11 PT</a:t>
            </a:r>
          </a:p>
          <a:p>
            <a:pPr marL="0" lvl="0" indent="0">
              <a:buSzPts val="1800"/>
              <a:buNone/>
            </a:pPr>
            <a:r>
              <a:rPr lang="en-US" sz="1600" dirty="0">
                <a:solidFill>
                  <a:srgbClr val="000000"/>
                </a:solidFill>
                <a:latin typeface="Arial"/>
                <a:ea typeface="Arial"/>
                <a:cs typeface="Arial"/>
                <a:sym typeface="Calibri"/>
              </a:rPr>
              <a:t>Taxi: 5 PT</a:t>
            </a:r>
          </a:p>
          <a:p>
            <a:pPr marL="0" lvl="0" indent="0">
              <a:buSzPts val="1800"/>
              <a:buNone/>
            </a:pPr>
            <a:r>
              <a:rPr lang="en-US" sz="1600" dirty="0">
                <a:solidFill>
                  <a:srgbClr val="000000"/>
                </a:solidFill>
                <a:latin typeface="Arial"/>
                <a:ea typeface="Arial"/>
                <a:cs typeface="Arial"/>
                <a:sym typeface="Calibri"/>
              </a:rPr>
              <a:t>Fire: 27 FT</a:t>
            </a:r>
          </a:p>
          <a:p>
            <a:pPr marL="0" lvl="0" indent="0">
              <a:buSzPts val="1800"/>
              <a:buNone/>
            </a:pPr>
            <a:r>
              <a:rPr lang="en-US" sz="1600" dirty="0">
                <a:solidFill>
                  <a:srgbClr val="000000"/>
                </a:solidFill>
                <a:latin typeface="Arial"/>
                <a:ea typeface="Arial"/>
                <a:cs typeface="Arial"/>
                <a:sym typeface="Calibri"/>
              </a:rPr>
              <a:t>Parks: 6 FT, 4 PT</a:t>
            </a:r>
          </a:p>
          <a:p>
            <a:pPr marL="0" lvl="0" indent="0">
              <a:buSzPts val="1800"/>
              <a:buNone/>
            </a:pPr>
            <a:r>
              <a:rPr lang="en-US" sz="1600" dirty="0">
                <a:solidFill>
                  <a:srgbClr val="000000"/>
                </a:solidFill>
                <a:latin typeface="Arial"/>
                <a:ea typeface="Arial"/>
                <a:cs typeface="Arial"/>
                <a:sym typeface="Calibri"/>
              </a:rPr>
              <a:t>Golf: 5 FT, 16 PT</a:t>
            </a:r>
          </a:p>
          <a:p>
            <a:pPr marL="0" lvl="0" indent="0">
              <a:buSzPts val="1800"/>
              <a:buNone/>
            </a:pPr>
            <a:endParaRPr lang="en-US" sz="1600" dirty="0">
              <a:solidFill>
                <a:srgbClr val="000000"/>
              </a:solidFill>
              <a:latin typeface="Arial"/>
              <a:ea typeface="Arial"/>
              <a:cs typeface="Arial"/>
              <a:sym typeface="Calibri"/>
            </a:endParaRPr>
          </a:p>
          <a:p>
            <a:pPr marL="0" lvl="0" indent="0">
              <a:buSzPts val="1800"/>
              <a:buNone/>
            </a:pPr>
            <a:r>
              <a:rPr lang="en-US" sz="1600" dirty="0">
                <a:solidFill>
                  <a:srgbClr val="000000"/>
                </a:solidFill>
                <a:latin typeface="Arial"/>
                <a:ea typeface="Arial"/>
                <a:cs typeface="Arial"/>
                <a:sym typeface="Calibri"/>
              </a:rPr>
              <a:t>Total: 116 FT, 45 PT</a:t>
            </a:r>
          </a:p>
          <a:p>
            <a:pPr marL="0" lvl="0" indent="0">
              <a:spcAft>
                <a:spcPts val="1600"/>
              </a:spcAft>
              <a:buSzPts val="1800"/>
              <a:buNone/>
            </a:pPr>
            <a:r>
              <a:rPr lang="en-US" sz="1600" dirty="0">
                <a:solidFill>
                  <a:srgbClr val="000000"/>
                </a:solidFill>
                <a:latin typeface="Arial"/>
                <a:ea typeface="Arial"/>
                <a:cs typeface="Arial"/>
              </a:rPr>
              <a:t>*New Position of Full time </a:t>
            </a:r>
            <a:r>
              <a:rPr lang="en-US" sz="1600" dirty="0">
                <a:solidFill>
                  <a:srgbClr val="000000"/>
                </a:solidFill>
                <a:latin typeface="Arial"/>
                <a:ea typeface="Arial"/>
                <a:cs typeface="Arial"/>
              </a:rPr>
              <a:t>city attorney added </a:t>
            </a:r>
            <a:endParaRPr lang="en-US" sz="1600" dirty="0">
              <a:solidFill>
                <a:srgbClr val="000000"/>
              </a:solidFill>
              <a:latin typeface="Arial"/>
              <a:ea typeface="Arial"/>
              <a:cs typeface="Arial"/>
            </a:endParaRPr>
          </a:p>
        </p:txBody>
      </p:sp>
      <p:pic>
        <p:nvPicPr>
          <p:cNvPr id="9" name="Google Shape;69;p1"/>
          <p:cNvPicPr preferRelativeResize="0"/>
          <p:nvPr/>
        </p:nvPicPr>
        <p:blipFill rotWithShape="1">
          <a:blip r:embed="rId3">
            <a:alphaModFix/>
          </a:blip>
          <a:srcRect/>
          <a:stretch/>
        </p:blipFill>
        <p:spPr>
          <a:xfrm>
            <a:off x="7633855" y="3640383"/>
            <a:ext cx="1348415" cy="1406136"/>
          </a:xfrm>
          <a:prstGeom prst="rect">
            <a:avLst/>
          </a:prstGeom>
          <a:noFill/>
          <a:ln>
            <a:noFill/>
          </a:ln>
        </p:spPr>
      </p:pic>
      <p:sp>
        <p:nvSpPr>
          <p:cNvPr id="2" name="Rectangle 1"/>
          <p:cNvSpPr/>
          <p:nvPr/>
        </p:nvSpPr>
        <p:spPr>
          <a:xfrm>
            <a:off x="4202086" y="4585993"/>
            <a:ext cx="5000726" cy="338554"/>
          </a:xfrm>
          <a:prstGeom prst="rect">
            <a:avLst/>
          </a:prstGeom>
        </p:spPr>
        <p:txBody>
          <a:bodyPr wrap="square">
            <a:spAutoFit/>
          </a:bodyPr>
          <a:lstStyle/>
          <a:p>
            <a:r>
              <a:rPr lang="en" sz="1600" dirty="0" smtClean="0">
                <a:solidFill>
                  <a:schemeClr val="bg2">
                    <a:lumMod val="50000"/>
                  </a:schemeClr>
                </a:solidFill>
              </a:rPr>
              <a:t>We </a:t>
            </a:r>
            <a:r>
              <a:rPr lang="en" sz="1600" dirty="0">
                <a:solidFill>
                  <a:schemeClr val="bg2">
                    <a:lumMod val="50000"/>
                  </a:schemeClr>
                </a:solidFill>
              </a:rPr>
              <a:t>are at over 91% Staffing </a:t>
            </a:r>
            <a:r>
              <a:rPr lang="en" sz="1600" dirty="0" smtClean="0">
                <a:solidFill>
                  <a:schemeClr val="bg2">
                    <a:lumMod val="50000"/>
                  </a:schemeClr>
                </a:solidFill>
              </a:rPr>
              <a:t>Level</a:t>
            </a:r>
            <a:endParaRPr lang="en-US" sz="1600" dirty="0">
              <a:solidFill>
                <a:schemeClr val="bg2">
                  <a:lumMod val="50000"/>
                </a:schemeClr>
              </a:solidFill>
            </a:endParaRPr>
          </a:p>
        </p:txBody>
      </p:sp>
    </p:spTree>
    <p:extLst>
      <p:ext uri="{BB962C8B-B14F-4D97-AF65-F5344CB8AC3E}">
        <p14:creationId xmlns:p14="http://schemas.microsoft.com/office/powerpoint/2010/main" val="36793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5BA"/>
        </a:solidFill>
        <a:effectLst/>
      </p:bgPr>
    </p:bg>
    <p:spTree>
      <p:nvGrpSpPr>
        <p:cNvPr id="1" name="Shape 104"/>
        <p:cNvGrpSpPr/>
        <p:nvPr/>
      </p:nvGrpSpPr>
      <p:grpSpPr>
        <a:xfrm>
          <a:off x="0" y="0"/>
          <a:ext cx="0" cy="0"/>
          <a:chOff x="0" y="0"/>
          <a:chExt cx="0" cy="0"/>
        </a:xfrm>
      </p:grpSpPr>
      <p:sp>
        <p:nvSpPr>
          <p:cNvPr id="105" name="Google Shape;105;p6"/>
          <p:cNvSpPr txBox="1">
            <a:spLocks noGrp="1"/>
          </p:cNvSpPr>
          <p:nvPr>
            <p:ph type="title"/>
          </p:nvPr>
        </p:nvSpPr>
        <p:spPr>
          <a:xfrm>
            <a:off x="157075" y="-52150"/>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dirty="0" smtClean="0"/>
              <a:t>THE BUDGET</a:t>
            </a:r>
            <a:endParaRPr lang="en-US" dirty="0"/>
          </a:p>
        </p:txBody>
      </p:sp>
      <p:sp>
        <p:nvSpPr>
          <p:cNvPr id="106" name="Google Shape;106;p6"/>
          <p:cNvSpPr txBox="1">
            <a:spLocks noGrp="1"/>
          </p:cNvSpPr>
          <p:nvPr>
            <p:ph type="body" idx="1"/>
          </p:nvPr>
        </p:nvSpPr>
        <p:spPr>
          <a:xfrm>
            <a:off x="471900" y="1919075"/>
            <a:ext cx="8147100" cy="271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800"/>
              <a:t>I would like to put some info about the budget for the last 5 years here. If there is something in opengov has then let’s use it. Without knowing that they have my thoughts are:</a:t>
            </a:r>
            <a:endParaRPr sz="1800"/>
          </a:p>
          <a:p>
            <a:pPr marL="0" lvl="0" indent="0" algn="l" rtl="0">
              <a:lnSpc>
                <a:spcPct val="115000"/>
              </a:lnSpc>
              <a:spcBef>
                <a:spcPts val="1600"/>
              </a:spcBef>
              <a:spcAft>
                <a:spcPts val="0"/>
              </a:spcAft>
              <a:buSzPts val="1400"/>
              <a:buNone/>
            </a:pPr>
            <a:r>
              <a:rPr lang="en" sz="1800"/>
              <a:t>The general fund for the last five years, including this year. Budget, Revenue and Expenses.</a:t>
            </a:r>
            <a:endParaRPr sz="1800"/>
          </a:p>
          <a:p>
            <a:pPr marL="0" lvl="0" indent="0" algn="l" rtl="0">
              <a:lnSpc>
                <a:spcPct val="115000"/>
              </a:lnSpc>
              <a:spcBef>
                <a:spcPts val="1600"/>
              </a:spcBef>
              <a:spcAft>
                <a:spcPts val="1600"/>
              </a:spcAft>
              <a:buSzPts val="1400"/>
              <a:buNone/>
            </a:pPr>
            <a:r>
              <a:rPr lang="en" sz="1800"/>
              <a:t>All other tax revenue funds broken down for the last 5 years, same info especially use tax</a:t>
            </a:r>
            <a:endParaRPr sz="1800"/>
          </a:p>
        </p:txBody>
      </p:sp>
      <p:cxnSp>
        <p:nvCxnSpPr>
          <p:cNvPr id="107" name="Google Shape;107;p6"/>
          <p:cNvCxnSpPr/>
          <p:nvPr/>
        </p:nvCxnSpPr>
        <p:spPr>
          <a:xfrm rot="10800000">
            <a:off x="509400" y="4552050"/>
            <a:ext cx="8147100" cy="0"/>
          </a:xfrm>
          <a:prstGeom prst="straightConnector1">
            <a:avLst/>
          </a:prstGeom>
          <a:noFill/>
          <a:ln w="19050" cap="flat" cmpd="sng">
            <a:solidFill>
              <a:schemeClr val="dk1"/>
            </a:solidFill>
            <a:prstDash val="dot"/>
            <a:round/>
            <a:headEnd type="none" w="sm" len="sm"/>
            <a:tailEnd type="none" w="sm" len="sm"/>
          </a:ln>
        </p:spPr>
      </p:cxnSp>
      <p:pic>
        <p:nvPicPr>
          <p:cNvPr id="108" name="Google Shape;108;p6"/>
          <p:cNvPicPr preferRelativeResize="0"/>
          <p:nvPr/>
        </p:nvPicPr>
        <p:blipFill>
          <a:blip r:embed="rId3">
            <a:alphaModFix/>
          </a:blip>
          <a:stretch>
            <a:fillRect/>
          </a:stretch>
        </p:blipFill>
        <p:spPr>
          <a:xfrm>
            <a:off x="0" y="715550"/>
            <a:ext cx="9144000" cy="4427950"/>
          </a:xfrm>
          <a:prstGeom prst="rect">
            <a:avLst/>
          </a:prstGeom>
          <a:noFill/>
          <a:ln>
            <a:noFill/>
          </a:ln>
        </p:spPr>
      </p:pic>
      <p:pic>
        <p:nvPicPr>
          <p:cNvPr id="2" name="Picture 1"/>
          <p:cNvPicPr>
            <a:picLocks noChangeAspect="1"/>
          </p:cNvPicPr>
          <p:nvPr/>
        </p:nvPicPr>
        <p:blipFill>
          <a:blip r:embed="rId4"/>
          <a:stretch>
            <a:fillRect/>
          </a:stretch>
        </p:blipFill>
        <p:spPr>
          <a:xfrm>
            <a:off x="6485112" y="815009"/>
            <a:ext cx="2276475" cy="287855"/>
          </a:xfrm>
          <a:prstGeom prst="rect">
            <a:avLst/>
          </a:prstGeom>
        </p:spPr>
      </p:pic>
      <p:pic>
        <p:nvPicPr>
          <p:cNvPr id="6" name="Google Shape;69;p1"/>
          <p:cNvPicPr preferRelativeResize="0"/>
          <p:nvPr/>
        </p:nvPicPr>
        <p:blipFill rotWithShape="1">
          <a:blip r:embed="rId5">
            <a:alphaModFix/>
          </a:blip>
          <a:srcRect/>
          <a:stretch/>
        </p:blipFill>
        <p:spPr>
          <a:xfrm>
            <a:off x="7598924" y="159856"/>
            <a:ext cx="1353869" cy="14475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5BA"/>
        </a:solidFill>
        <a:effectLst/>
      </p:bgPr>
    </p:bg>
    <p:spTree>
      <p:nvGrpSpPr>
        <p:cNvPr id="1" name="Shape 112"/>
        <p:cNvGrpSpPr/>
        <p:nvPr/>
      </p:nvGrpSpPr>
      <p:grpSpPr>
        <a:xfrm>
          <a:off x="0" y="0"/>
          <a:ext cx="0" cy="0"/>
          <a:chOff x="0" y="0"/>
          <a:chExt cx="0" cy="0"/>
        </a:xfrm>
      </p:grpSpPr>
      <p:sp>
        <p:nvSpPr>
          <p:cNvPr id="113" name="Google Shape;113;g17a05e24bbb_0_1"/>
          <p:cNvSpPr txBox="1">
            <a:spLocks noGrp="1"/>
          </p:cNvSpPr>
          <p:nvPr>
            <p:ph type="title"/>
          </p:nvPr>
        </p:nvSpPr>
        <p:spPr>
          <a:xfrm>
            <a:off x="374425" y="7820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THE BUDGET</a:t>
            </a:r>
            <a:endParaRPr lang="en-US" dirty="0"/>
          </a:p>
        </p:txBody>
      </p:sp>
      <p:sp>
        <p:nvSpPr>
          <p:cNvPr id="114" name="Google Shape;114;g17a05e24bbb_0_1"/>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17a05e24bbb_0_1"/>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16" name="Google Shape;116;g17a05e24bbb_0_1"/>
          <p:cNvPicPr preferRelativeResize="0"/>
          <p:nvPr/>
        </p:nvPicPr>
        <p:blipFill>
          <a:blip r:embed="rId3">
            <a:alphaModFix/>
          </a:blip>
          <a:stretch>
            <a:fillRect/>
          </a:stretch>
        </p:blipFill>
        <p:spPr>
          <a:xfrm>
            <a:off x="0" y="1007925"/>
            <a:ext cx="9144000" cy="4135576"/>
          </a:xfrm>
          <a:prstGeom prst="rect">
            <a:avLst/>
          </a:prstGeom>
          <a:noFill/>
          <a:ln>
            <a:noFill/>
          </a:ln>
        </p:spPr>
      </p:pic>
      <p:pic>
        <p:nvPicPr>
          <p:cNvPr id="6" name="Picture 5"/>
          <p:cNvPicPr>
            <a:picLocks noChangeAspect="1"/>
          </p:cNvPicPr>
          <p:nvPr/>
        </p:nvPicPr>
        <p:blipFill>
          <a:blip r:embed="rId4"/>
          <a:stretch>
            <a:fillRect/>
          </a:stretch>
        </p:blipFill>
        <p:spPr>
          <a:xfrm>
            <a:off x="6417675" y="1116994"/>
            <a:ext cx="2276475" cy="287855"/>
          </a:xfrm>
          <a:prstGeom prst="rect">
            <a:avLst/>
          </a:prstGeom>
        </p:spPr>
      </p:pic>
      <p:pic>
        <p:nvPicPr>
          <p:cNvPr id="7" name="Google Shape;69;p1"/>
          <p:cNvPicPr preferRelativeResize="0"/>
          <p:nvPr/>
        </p:nvPicPr>
        <p:blipFill rotWithShape="1">
          <a:blip r:embed="rId5">
            <a:alphaModFix/>
          </a:blip>
          <a:srcRect/>
          <a:stretch/>
        </p:blipFill>
        <p:spPr>
          <a:xfrm>
            <a:off x="7598924" y="159856"/>
            <a:ext cx="1353869" cy="14475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5BA"/>
        </a:solidFill>
        <a:effectLst/>
      </p:bgPr>
    </p:bg>
    <p:spTree>
      <p:nvGrpSpPr>
        <p:cNvPr id="1" name="Shape 120"/>
        <p:cNvGrpSpPr/>
        <p:nvPr/>
      </p:nvGrpSpPr>
      <p:grpSpPr>
        <a:xfrm>
          <a:off x="0" y="0"/>
          <a:ext cx="0" cy="0"/>
          <a:chOff x="0" y="0"/>
          <a:chExt cx="0" cy="0"/>
        </a:xfrm>
      </p:grpSpPr>
      <p:sp>
        <p:nvSpPr>
          <p:cNvPr id="121" name="Google Shape;121;g17a05e24bbb_0_15"/>
          <p:cNvSpPr txBox="1">
            <a:spLocks noGrp="1"/>
          </p:cNvSpPr>
          <p:nvPr>
            <p:ph type="title"/>
          </p:nvPr>
        </p:nvSpPr>
        <p:spPr>
          <a:xfrm>
            <a:off x="69625" y="-58900"/>
            <a:ext cx="8222100" cy="767700"/>
          </a:xfrm>
          <a:prstGeom prst="rect">
            <a:avLst/>
          </a:prstGeom>
        </p:spPr>
        <p:txBody>
          <a:bodyPr spcFirstLastPara="1" wrap="square" lIns="91425" tIns="91425" rIns="91425" bIns="91425" anchor="b" anchorCtr="0">
            <a:noAutofit/>
          </a:bodyPr>
          <a:lstStyle/>
          <a:p>
            <a:pPr lvl="0"/>
            <a:r>
              <a:rPr lang="en-US" dirty="0" smtClean="0"/>
              <a:t>The Budget</a:t>
            </a:r>
            <a:endParaRPr lang="en-US" dirty="0"/>
          </a:p>
        </p:txBody>
      </p:sp>
      <p:sp>
        <p:nvSpPr>
          <p:cNvPr id="122" name="Google Shape;122;g17a05e24bbb_0_1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17a05e24bbb_0_1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24" name="Google Shape;124;g17a05e24bbb_0_15"/>
          <p:cNvPicPr preferRelativeResize="0"/>
          <p:nvPr/>
        </p:nvPicPr>
        <p:blipFill>
          <a:blip r:embed="rId3">
            <a:alphaModFix/>
          </a:blip>
          <a:stretch>
            <a:fillRect/>
          </a:stretch>
        </p:blipFill>
        <p:spPr>
          <a:xfrm>
            <a:off x="0" y="1007925"/>
            <a:ext cx="9144000" cy="4135576"/>
          </a:xfrm>
          <a:prstGeom prst="rect">
            <a:avLst/>
          </a:prstGeom>
          <a:noFill/>
          <a:ln>
            <a:noFill/>
          </a:ln>
        </p:spPr>
      </p:pic>
      <p:pic>
        <p:nvPicPr>
          <p:cNvPr id="125" name="Google Shape;125;g17a05e24bbb_0_15"/>
          <p:cNvPicPr preferRelativeResize="0"/>
          <p:nvPr/>
        </p:nvPicPr>
        <p:blipFill>
          <a:blip r:embed="rId4">
            <a:alphaModFix/>
          </a:blip>
          <a:stretch>
            <a:fillRect/>
          </a:stretch>
        </p:blipFill>
        <p:spPr>
          <a:xfrm>
            <a:off x="0" y="780525"/>
            <a:ext cx="9144000" cy="4359425"/>
          </a:xfrm>
          <a:prstGeom prst="rect">
            <a:avLst/>
          </a:prstGeom>
          <a:noFill/>
          <a:ln>
            <a:noFill/>
          </a:ln>
        </p:spPr>
      </p:pic>
      <p:pic>
        <p:nvPicPr>
          <p:cNvPr id="7" name="Google Shape;69;p1"/>
          <p:cNvPicPr preferRelativeResize="0"/>
          <p:nvPr/>
        </p:nvPicPr>
        <p:blipFill rotWithShape="1">
          <a:blip r:embed="rId5">
            <a:alphaModFix/>
          </a:blip>
          <a:srcRect/>
          <a:stretch/>
        </p:blipFill>
        <p:spPr>
          <a:xfrm>
            <a:off x="7665184" y="3578917"/>
            <a:ext cx="1353869" cy="14475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p:nvPr/>
        </p:nvSpPr>
        <p:spPr>
          <a:xfrm>
            <a:off x="0" y="0"/>
            <a:ext cx="9161100" cy="1076201"/>
          </a:xfrm>
          <a:prstGeom prst="rect">
            <a:avLst/>
          </a:prstGeom>
          <a:solidFill>
            <a:srgbClr val="001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7"/>
          <p:cNvSpPr txBox="1">
            <a:spLocks noGrp="1"/>
          </p:cNvSpPr>
          <p:nvPr>
            <p:ph type="title" idx="4294967295"/>
          </p:nvPr>
        </p:nvSpPr>
        <p:spPr>
          <a:xfrm>
            <a:off x="3076677" y="206224"/>
            <a:ext cx="8520600" cy="101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400"/>
              </a:spcAft>
              <a:buSzPts val="3200"/>
              <a:buNone/>
            </a:pPr>
            <a:r>
              <a:rPr lang="en-US" dirty="0" smtClean="0"/>
              <a:t>CITY USE TAX</a:t>
            </a:r>
            <a:endParaRPr lang="en-US" sz="1600" i="1" dirty="0"/>
          </a:p>
        </p:txBody>
      </p:sp>
      <p:sp>
        <p:nvSpPr>
          <p:cNvPr id="2" name="TextBox 1"/>
          <p:cNvSpPr txBox="1"/>
          <p:nvPr/>
        </p:nvSpPr>
        <p:spPr>
          <a:xfrm>
            <a:off x="87905" y="1136394"/>
            <a:ext cx="8680439" cy="4339650"/>
          </a:xfrm>
          <a:prstGeom prst="rect">
            <a:avLst/>
          </a:prstGeom>
          <a:noFill/>
        </p:spPr>
        <p:txBody>
          <a:bodyPr wrap="square" rtlCol="0">
            <a:spAutoFit/>
          </a:bodyPr>
          <a:lstStyle/>
          <a:p>
            <a:r>
              <a:rPr lang="en-US" sz="1800" dirty="0" smtClean="0"/>
              <a:t>Key Facts About the August 2021 Ballot</a:t>
            </a:r>
          </a:p>
          <a:p>
            <a:endParaRPr lang="en-US" sz="1800" dirty="0"/>
          </a:p>
          <a:p>
            <a:pPr marL="285750" indent="-285750">
              <a:buFont typeface="Arial" panose="020B0604020202020204" pitchFamily="34" charset="0"/>
              <a:buChar char="•"/>
            </a:pPr>
            <a:r>
              <a:rPr lang="en-US" sz="1800" dirty="0" smtClean="0"/>
              <a:t>What </a:t>
            </a:r>
            <a:r>
              <a:rPr lang="en-US" sz="1800" dirty="0" smtClean="0"/>
              <a:t>is a use tax</a:t>
            </a:r>
            <a:r>
              <a:rPr lang="en-US" sz="1800" dirty="0" smtClean="0"/>
              <a:t>? This requires out of state businesses to collect and pay the City of Carthage at the same rate as our local sales tax rate of 2.75%, this includes all online purchases that a consumer makes. </a:t>
            </a:r>
          </a:p>
          <a:p>
            <a:endParaRPr lang="en-US" sz="1800" dirty="0" smtClean="0"/>
          </a:p>
          <a:p>
            <a:pPr marL="285750" indent="-285750">
              <a:buFont typeface="Arial" panose="020B0604020202020204" pitchFamily="34" charset="0"/>
              <a:buChar char="•"/>
            </a:pPr>
            <a:r>
              <a:rPr lang="en-US" sz="1800" dirty="0" smtClean="0"/>
              <a:t>Used to fund:</a:t>
            </a:r>
          </a:p>
          <a:p>
            <a:r>
              <a:rPr lang="en-US" sz="1800" dirty="0" smtClean="0"/>
              <a:t>	40% to Parks &amp; Recreation</a:t>
            </a:r>
          </a:p>
          <a:p>
            <a:r>
              <a:rPr lang="en-US" sz="1800" dirty="0" smtClean="0"/>
              <a:t>	</a:t>
            </a:r>
            <a:r>
              <a:rPr lang="en-US" sz="1800" dirty="0" smtClean="0"/>
              <a:t>30% to Public Safety</a:t>
            </a:r>
          </a:p>
          <a:p>
            <a:r>
              <a:rPr lang="en-US" sz="1800" dirty="0" smtClean="0"/>
              <a:t>	30% to Infrastructure Modernization </a:t>
            </a:r>
          </a:p>
          <a:p>
            <a:pPr marL="285750" indent="-285750">
              <a:buFont typeface="Arial" panose="020B0604020202020204" pitchFamily="34" charset="0"/>
              <a:buChar char="•"/>
            </a:pPr>
            <a:r>
              <a:rPr lang="en-US" sz="1800" dirty="0" smtClean="0"/>
              <a:t>Allocations to be revisited in 2024</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Since passed in 08/21, </a:t>
            </a:r>
            <a:r>
              <a:rPr lang="en-US" sz="1800" b="1" dirty="0" smtClean="0">
                <a:solidFill>
                  <a:schemeClr val="accent2"/>
                </a:solidFill>
              </a:rPr>
              <a:t>$862,649.47 </a:t>
            </a:r>
            <a:r>
              <a:rPr lang="en-US" sz="1800" dirty="0" smtClean="0"/>
              <a:t>collected</a:t>
            </a:r>
          </a:p>
          <a:p>
            <a:endParaRPr lang="en-US" dirty="0" smtClean="0"/>
          </a:p>
          <a:p>
            <a:endParaRPr lang="en-US" dirty="0" smtClean="0"/>
          </a:p>
          <a:p>
            <a:r>
              <a:rPr lang="en-US" dirty="0" smtClean="0"/>
              <a:t>	</a:t>
            </a:r>
          </a:p>
        </p:txBody>
      </p:sp>
      <p:pic>
        <p:nvPicPr>
          <p:cNvPr id="7" name="Google Shape;69;p1"/>
          <p:cNvPicPr preferRelativeResize="0"/>
          <p:nvPr/>
        </p:nvPicPr>
        <p:blipFill rotWithShape="1">
          <a:blip r:embed="rId3">
            <a:alphaModFix/>
          </a:blip>
          <a:srcRect/>
          <a:stretch/>
        </p:blipFill>
        <p:spPr>
          <a:xfrm>
            <a:off x="7633855" y="3640383"/>
            <a:ext cx="1348415" cy="1406136"/>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1006</Words>
  <Application>Microsoft Office PowerPoint</Application>
  <PresentationFormat>On-screen Show (16:9)</PresentationFormat>
  <Paragraphs>220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Roboto</vt:lpstr>
      <vt:lpstr>Calibri</vt:lpstr>
      <vt:lpstr>Material</vt:lpstr>
      <vt:lpstr>State of the City Carthage, Missouri, FY 2023</vt:lpstr>
      <vt:lpstr>WELCOME</vt:lpstr>
      <vt:lpstr>THE MISSION OF THE CITY OF CARTHAGE</vt:lpstr>
      <vt:lpstr>THE CITY STRUCTURE</vt:lpstr>
      <vt:lpstr>NUMBER OF EMPLOYEES BY DEPARTMENT</vt:lpstr>
      <vt:lpstr>THE BUDGET</vt:lpstr>
      <vt:lpstr>THE BUDGET</vt:lpstr>
      <vt:lpstr>The Budget</vt:lpstr>
      <vt:lpstr>CITY USE TAX</vt:lpstr>
      <vt:lpstr>FY 2022 PROJECTS COMPLETED </vt:lpstr>
      <vt:lpstr>FY 2023 CAPITAL PROJECTS  </vt:lpstr>
      <vt:lpstr>THE FUTURE OF THE BUDGET</vt:lpstr>
      <vt:lpstr>THE PARK MASTER PLAN</vt:lpstr>
      <vt:lpstr>FUTURE PROJECTS</vt:lpstr>
      <vt:lpstr>DOWNTOWN PARKING COMMITTEE</vt:lpstr>
      <vt:lpstr>TOURISM: EXPERIENCE CARTHAGE, MO</vt:lpstr>
      <vt:lpstr>BUILDING AND CONSTRUCTION PERMITS/CODE ENFORCEMENT</vt:lpstr>
      <vt:lpstr>MYERS PARK</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City Carthage, Missouri, FY 2023</dc:title>
  <dc:creator>Greg Dagnan</dc:creator>
  <cp:lastModifiedBy>Katie Fields</cp:lastModifiedBy>
  <cp:revision>25</cp:revision>
  <dcterms:modified xsi:type="dcterms:W3CDTF">2022-11-02T20:06:16Z</dcterms:modified>
</cp:coreProperties>
</file>